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9" r:id="rId2"/>
    <p:sldId id="262" r:id="rId3"/>
    <p:sldId id="265" r:id="rId4"/>
    <p:sldId id="264" r:id="rId5"/>
    <p:sldId id="282" r:id="rId6"/>
    <p:sldId id="256" r:id="rId7"/>
    <p:sldId id="257" r:id="rId8"/>
    <p:sldId id="258" r:id="rId9"/>
    <p:sldId id="271" r:id="rId10"/>
    <p:sldId id="259" r:id="rId11"/>
    <p:sldId id="261" r:id="rId12"/>
    <p:sldId id="274" r:id="rId13"/>
    <p:sldId id="277" r:id="rId14"/>
    <p:sldId id="272" r:id="rId15"/>
    <p:sldId id="273" r:id="rId16"/>
    <p:sldId id="275" r:id="rId17"/>
    <p:sldId id="263" r:id="rId18"/>
    <p:sldId id="278" r:id="rId19"/>
    <p:sldId id="280" r:id="rId20"/>
    <p:sldId id="266"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Wilkinson" initials="PW" lastIdx="1" clrIdx="0">
    <p:extLst>
      <p:ext uri="{19B8F6BF-5375-455C-9EA6-DF929625EA0E}">
        <p15:presenceInfo xmlns:p15="http://schemas.microsoft.com/office/powerpoint/2012/main" userId="1440d708e4811a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2700"/>
    <a:srgbClr val="5AB33E"/>
    <a:srgbClr val="231F20"/>
    <a:srgbClr val="FFFF01"/>
    <a:srgbClr val="5AADE4"/>
    <a:srgbClr val="FF4343"/>
    <a:srgbClr val="00ACAB"/>
    <a:srgbClr val="FAFFD5"/>
    <a:srgbClr val="AC9BA8"/>
    <a:srgbClr val="F1E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4991" autoAdjust="0"/>
  </p:normalViewPr>
  <p:slideViewPr>
    <p:cSldViewPr snapToGrid="0">
      <p:cViewPr varScale="1">
        <p:scale>
          <a:sx n="75" d="100"/>
          <a:sy n="75" d="100"/>
        </p:scale>
        <p:origin x="195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98D1D-B09D-4852-89D0-7C826BA0B3A6}"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A5552-85D2-41D3-92C4-0048EAD4D578}" type="slidenum">
              <a:rPr lang="en-US" smtClean="0"/>
              <a:t>‹#›</a:t>
            </a:fld>
            <a:endParaRPr lang="en-US"/>
          </a:p>
        </p:txBody>
      </p:sp>
    </p:spTree>
    <p:extLst>
      <p:ext uri="{BB962C8B-B14F-4D97-AF65-F5344CB8AC3E}">
        <p14:creationId xmlns:p14="http://schemas.microsoft.com/office/powerpoint/2010/main" val="139718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a nice way of summing up 40 years of experience in IT and ITSM.</a:t>
            </a:r>
          </a:p>
          <a:p>
            <a:r>
              <a:rPr lang="en-US" dirty="0" smtClean="0"/>
              <a:t>Ever since I discovered ITIL as the Shiny</a:t>
            </a:r>
            <a:r>
              <a:rPr lang="en-US" baseline="0" dirty="0" smtClean="0"/>
              <a:t> New Thing I have noticed that as an Industry </a:t>
            </a:r>
            <a:r>
              <a:rPr lang="en-US" b="1" baseline="0" dirty="0" smtClean="0"/>
              <a:t>we are continually looking for the next Shiny New Thing</a:t>
            </a:r>
            <a:r>
              <a:rPr lang="en-US" baseline="0" dirty="0" smtClean="0"/>
              <a:t>, HOPING it will solve our problems. </a:t>
            </a:r>
            <a:r>
              <a:rPr lang="en-US" b="1" baseline="0" dirty="0" smtClean="0"/>
              <a:t>Agile, DevOps, Lean, ITIL4, ‘Transformation</a:t>
            </a:r>
            <a:r>
              <a:rPr lang="en-US" baseline="0" dirty="0" smtClean="0"/>
              <a:t>’, </a:t>
            </a:r>
          </a:p>
          <a:p>
            <a:r>
              <a:rPr lang="en-US" b="1" baseline="0" dirty="0" smtClean="0"/>
              <a:t>rather than getting the existing things to deliver what they were supposed to deliver.</a:t>
            </a:r>
          </a:p>
          <a:p>
            <a:endParaRPr lang="en-US" baseline="0" dirty="0" smtClean="0"/>
          </a:p>
          <a:p>
            <a:r>
              <a:rPr lang="en-US" baseline="0" dirty="0" smtClean="0"/>
              <a:t>This started off as a joke. </a:t>
            </a:r>
            <a:br>
              <a:rPr lang="en-US" baseline="0" dirty="0" smtClean="0"/>
            </a:br>
            <a:r>
              <a:rPr lang="en-US" baseline="0" dirty="0" smtClean="0"/>
              <a:t>To confirm my suspicion I announced on </a:t>
            </a:r>
            <a:r>
              <a:rPr lang="en-US" baseline="0" dirty="0" err="1" smtClean="0"/>
              <a:t>linkedin</a:t>
            </a:r>
            <a:r>
              <a:rPr lang="en-US" baseline="0" dirty="0" smtClean="0"/>
              <a:t> that </a:t>
            </a:r>
            <a:r>
              <a:rPr lang="en-US" b="1" baseline="0" dirty="0" smtClean="0"/>
              <a:t>I would be launching a new framework </a:t>
            </a:r>
            <a:r>
              <a:rPr lang="en-US" baseline="0" dirty="0" smtClean="0"/>
              <a:t>that would solve all of our problems……I got 8 times the amount of hits I usually get. Finally what I launched was this ‘</a:t>
            </a:r>
            <a:r>
              <a:rPr lang="en-US" b="1" baseline="0" dirty="0" smtClean="0"/>
              <a:t>SNTTRH’ we will see later what this is.</a:t>
            </a:r>
          </a:p>
          <a:p>
            <a:endParaRPr lang="en-US" baseline="0" dirty="0" smtClean="0"/>
          </a:p>
          <a:p>
            <a:r>
              <a:rPr lang="en-US" baseline="0" dirty="0" smtClean="0"/>
              <a:t>I only have about 40 minutes to cover 40 years worth of painful experience so I am giving you various links to articles.</a:t>
            </a:r>
          </a:p>
          <a:p>
            <a:r>
              <a:rPr lang="en-US" baseline="0" dirty="0" smtClean="0"/>
              <a:t>Throughout presentation you will see these symbols.</a:t>
            </a:r>
          </a:p>
          <a:p>
            <a:r>
              <a:rPr lang="en-US" b="1" baseline="0" dirty="0" smtClean="0"/>
              <a:t>You can have a copy of the presentation if you send me a mail, You can click on these symbols in presentation mode and it will open a related article.</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a:t>
            </a:fld>
            <a:endParaRPr lang="en-US"/>
          </a:p>
        </p:txBody>
      </p:sp>
    </p:spTree>
    <p:extLst>
      <p:ext uri="{BB962C8B-B14F-4D97-AF65-F5344CB8AC3E}">
        <p14:creationId xmlns:p14="http://schemas.microsoft.com/office/powerpoint/2010/main" val="384053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 is for Learner and L is for Leader</a:t>
            </a:r>
          </a:p>
          <a:p>
            <a:r>
              <a:rPr lang="en-US" dirty="0" smtClean="0"/>
              <a:t>Here are two top scoring cards.</a:t>
            </a:r>
          </a:p>
          <a:p>
            <a:r>
              <a:rPr lang="en-US" b="1" dirty="0" smtClean="0"/>
              <a:t>Managers get angry when they see this. ‘But we ARE committed’ </a:t>
            </a:r>
          </a:p>
          <a:p>
            <a:r>
              <a:rPr lang="en-US" dirty="0" smtClean="0"/>
              <a:t>The need for exec level commitment and leadership. Since I started in</a:t>
            </a:r>
            <a:r>
              <a:rPr lang="en-US" baseline="0" dirty="0" smtClean="0"/>
              <a:t> ITIL more than 20 years ago </a:t>
            </a:r>
            <a:r>
              <a:rPr lang="en-US" dirty="0" smtClean="0"/>
              <a:t>we have been saying we need more</a:t>
            </a:r>
            <a:r>
              <a:rPr lang="en-US" baseline="0" dirty="0" smtClean="0"/>
              <a:t> commitment.</a:t>
            </a:r>
          </a:p>
          <a:p>
            <a:r>
              <a:rPr lang="en-US" b="1" baseline="0" dirty="0" smtClean="0"/>
              <a:t>This was another key challenge in the state of the union report.</a:t>
            </a:r>
          </a:p>
          <a:p>
            <a:r>
              <a:rPr lang="en-US" baseline="0" dirty="0" smtClean="0"/>
              <a:t>Adopting new agile ways of working requires new leadership styles, skills and behaviors.</a:t>
            </a:r>
          </a:p>
          <a:p>
            <a:r>
              <a:rPr lang="en-US" baseline="0" dirty="0" smtClean="0"/>
              <a:t>This article shows results of a workshop with 15 CIOs.</a:t>
            </a:r>
            <a:br>
              <a:rPr lang="en-US" baseline="0" dirty="0" smtClean="0"/>
            </a:br>
            <a:r>
              <a:rPr lang="en-US" baseline="0" dirty="0" smtClean="0"/>
              <a:t>One said we are expected to walk the talk, </a:t>
            </a:r>
            <a:r>
              <a:rPr lang="en-US" b="1" i="1" baseline="0" dirty="0" smtClean="0"/>
              <a:t>but we don’t know what that looks like</a:t>
            </a:r>
            <a:r>
              <a:rPr lang="en-US" baseline="0" dirty="0" smtClean="0"/>
              <a:t>! It has never been done before!</a:t>
            </a:r>
          </a:p>
          <a:p>
            <a:r>
              <a:rPr lang="en-US" baseline="0" dirty="0" smtClean="0"/>
              <a:t/>
            </a:r>
            <a:br>
              <a:rPr lang="en-US" baseline="0" dirty="0" smtClean="0"/>
            </a:br>
            <a:r>
              <a:rPr lang="en-US" b="1" baseline="0" dirty="0" smtClean="0"/>
              <a:t>They admitted they do not have the skills to manage this type of transformation, neither do their direct reports! AND they have not initiated a leadership development program!</a:t>
            </a:r>
          </a:p>
          <a:p>
            <a:endParaRPr lang="en-US" b="1" baseline="0" dirty="0" smtClean="0"/>
          </a:p>
          <a:p>
            <a:r>
              <a:rPr lang="en-US" b="0" baseline="0" dirty="0" smtClean="0"/>
              <a:t>Here is an article showing what 2 leadership teams discovered about</a:t>
            </a:r>
            <a:r>
              <a:rPr lang="en-US" b="1" baseline="0" dirty="0" smtClean="0"/>
              <a:t> ‘walking the talk’ – what behaviors they would NEED to display to make the transformation a success.</a:t>
            </a:r>
          </a:p>
          <a:p>
            <a:endParaRPr lang="en-US" b="1" baseline="0" dirty="0" smtClean="0"/>
          </a:p>
          <a:p>
            <a:r>
              <a:rPr lang="en-US" b="1" baseline="0" dirty="0" smtClean="0"/>
              <a:t>TIPS Define and agree what ‘commitment’ looks like (look at the article for tips), 1 key, core behavior is this (reserve WIP for CSI)…..</a:t>
            </a:r>
          </a:p>
          <a:p>
            <a:r>
              <a:rPr lang="en-US" b="1" baseline="0" dirty="0" smtClean="0"/>
              <a:t>Look at DASA leadership development, developed by ex CIOs who have been through this….</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10</a:t>
            </a:fld>
            <a:endParaRPr lang="en-US"/>
          </a:p>
        </p:txBody>
      </p:sp>
    </p:spTree>
    <p:extLst>
      <p:ext uri="{BB962C8B-B14F-4D97-AF65-F5344CB8AC3E}">
        <p14:creationId xmlns:p14="http://schemas.microsoft.com/office/powerpoint/2010/main" val="217067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Insanity is doing the same thing over and over again….</a:t>
            </a:r>
          </a:p>
          <a:p>
            <a:r>
              <a:rPr lang="en-US" dirty="0" smtClean="0"/>
              <a:t>This is my pet topic and has been for more than 20 years….</a:t>
            </a:r>
          </a:p>
          <a:p>
            <a:r>
              <a:rPr lang="en-US" dirty="0" smtClean="0"/>
              <a:t>These 2 cards – you can replace ITIL with any other framework,</a:t>
            </a:r>
            <a:r>
              <a:rPr lang="en-US" baseline="0" dirty="0" smtClean="0"/>
              <a:t> such as agile or DevOps</a:t>
            </a:r>
          </a:p>
          <a:p>
            <a:r>
              <a:rPr lang="en-US" baseline="0" dirty="0" smtClean="0"/>
              <a:t>Not investing in the right skill sets and talents was anther common barrier, </a:t>
            </a:r>
            <a:r>
              <a:rPr lang="en-US" b="1" baseline="0" dirty="0" smtClean="0"/>
              <a:t>talking about technical skills, leadership skills and soft skills….I want to stress the certification challenge!</a:t>
            </a:r>
          </a:p>
          <a:p>
            <a:r>
              <a:rPr lang="en-US" baseline="0" dirty="0" smtClean="0"/>
              <a:t>I wrote these 2 articles that looked at this.</a:t>
            </a:r>
          </a:p>
          <a:p>
            <a:r>
              <a:rPr lang="en-US" baseline="0" dirty="0" smtClean="0"/>
              <a:t>The ‘Hunt for the certificate’ what shiny new certificate should I get next? </a:t>
            </a:r>
            <a:r>
              <a:rPr lang="en-US" b="1" baseline="0" dirty="0" smtClean="0"/>
              <a:t>The framework or the certificate is the goal. </a:t>
            </a:r>
            <a:r>
              <a:rPr lang="en-US" baseline="0" dirty="0" smtClean="0"/>
              <a:t>Not what we want to do with it.</a:t>
            </a:r>
          </a:p>
          <a:p>
            <a:endParaRPr lang="en-US" baseline="0" dirty="0" smtClean="0"/>
          </a:p>
          <a:p>
            <a:r>
              <a:rPr lang="en-US" baseline="0" dirty="0" smtClean="0"/>
              <a:t>I have always said ‘ </a:t>
            </a:r>
            <a:r>
              <a:rPr lang="en-US" b="1" baseline="0" dirty="0" smtClean="0"/>
              <a:t>Whilst there is value in the certificate there is MORE value in being able to apply the theory in practice, in the context of solving a business problem‘</a:t>
            </a:r>
          </a:p>
          <a:p>
            <a:r>
              <a:rPr lang="en-US" baseline="0" dirty="0" smtClean="0"/>
              <a:t>This next article shows why we need this….the 8-field model. </a:t>
            </a:r>
            <a:r>
              <a:rPr lang="en-US" b="1" baseline="0" dirty="0" smtClean="0"/>
              <a:t>Here was a white paper on the </a:t>
            </a:r>
            <a:r>
              <a:rPr lang="en-US" b="1" baseline="0" dirty="0" err="1" smtClean="0"/>
              <a:t>axelos</a:t>
            </a:r>
            <a:r>
              <a:rPr lang="en-US" b="1" baseline="0" dirty="0" smtClean="0"/>
              <a:t> website – you can no longer access it through the website, they removed it as it is old content! The link is attached to this image.</a:t>
            </a:r>
            <a:r>
              <a:rPr lang="en-US" baseline="0" dirty="0" smtClean="0"/>
              <a:t/>
            </a:r>
            <a:br>
              <a:rPr lang="en-US" baseline="0" dirty="0" smtClean="0"/>
            </a:br>
            <a:r>
              <a:rPr lang="en-US" baseline="0" dirty="0" smtClean="0"/>
              <a:t>I won’t explain the model here you can read about it but basically the right side talks about measuring the impact of training.</a:t>
            </a:r>
          </a:p>
          <a:p>
            <a:r>
              <a:rPr lang="en-US" baseline="0" dirty="0" smtClean="0"/>
              <a:t>We are good at the lower levels evaluation the training/trainer, passing the test, but poor at the top 2, measuring theory is being used in practice and impact…….</a:t>
            </a:r>
            <a:r>
              <a:rPr lang="en-US" b="1" baseline="0" dirty="0" smtClean="0"/>
              <a:t>This Harvard survey matched some of our global findings….only 12% apply skills in practice, 25% measure impact!</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11</a:t>
            </a:fld>
            <a:endParaRPr lang="en-US"/>
          </a:p>
        </p:txBody>
      </p:sp>
    </p:spTree>
    <p:extLst>
      <p:ext uri="{BB962C8B-B14F-4D97-AF65-F5344CB8AC3E}">
        <p14:creationId xmlns:p14="http://schemas.microsoft.com/office/powerpoint/2010/main" val="301285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examples of measuring……</a:t>
            </a:r>
            <a:r>
              <a:rPr lang="en-US" b="1" dirty="0" smtClean="0"/>
              <a:t>People keep telling me that you can’t really measure it. Really!</a:t>
            </a:r>
          </a:p>
          <a:p>
            <a:endParaRPr lang="en-US" b="1" dirty="0" smtClean="0"/>
          </a:p>
          <a:p>
            <a:r>
              <a:rPr lang="en-US" b="1" dirty="0" smtClean="0"/>
              <a:t>We applied the 8-field</a:t>
            </a:r>
            <a:r>
              <a:rPr lang="en-US" b="1" baseline="0" dirty="0" smtClean="0"/>
              <a:t> model. Used the simulation to translate theory into practice, captured takeaway actions and agreed new behaviors</a:t>
            </a:r>
            <a:r>
              <a:rPr lang="en-US" baseline="0" dirty="0" smtClean="0"/>
              <a:t>…..then we measured ‘Practice’ and ‘Impact’</a:t>
            </a:r>
          </a:p>
          <a:p>
            <a:r>
              <a:rPr lang="en-US" baseline="0" dirty="0" smtClean="0"/>
              <a:t>This article shows </a:t>
            </a:r>
            <a:r>
              <a:rPr lang="en-US" b="1" baseline="0" dirty="0" smtClean="0"/>
              <a:t>specific behaviors we measured </a:t>
            </a:r>
            <a:r>
              <a:rPr lang="en-US" baseline="0" dirty="0" smtClean="0"/>
              <a:t>such as ‘consistently recording relevant information’ </a:t>
            </a:r>
          </a:p>
          <a:p>
            <a:r>
              <a:rPr lang="en-US" baseline="0" dirty="0" smtClean="0"/>
              <a:t>Just to show you how important this is……. </a:t>
            </a:r>
            <a:r>
              <a:rPr lang="en-US" dirty="0" smtClean="0"/>
              <a:t> </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12</a:t>
            </a:fld>
            <a:endParaRPr lang="en-US"/>
          </a:p>
        </p:txBody>
      </p:sp>
    </p:spTree>
    <p:extLst>
      <p:ext uri="{BB962C8B-B14F-4D97-AF65-F5344CB8AC3E}">
        <p14:creationId xmlns:p14="http://schemas.microsoft.com/office/powerpoint/2010/main" val="173571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SILO culture, just one example of Attitude, Behavior, Culture issues.</a:t>
            </a:r>
            <a:r>
              <a:rPr lang="en-US" baseline="0" dirty="0" smtClean="0"/>
              <a:t> </a:t>
            </a:r>
          </a:p>
          <a:p>
            <a:r>
              <a:rPr lang="en-US" baseline="0" dirty="0" smtClean="0"/>
              <a:t>What did the findings say from the State of the Union discoveries?</a:t>
            </a:r>
          </a:p>
          <a:p>
            <a:r>
              <a:rPr lang="en-US" baseline="0" dirty="0" smtClean="0"/>
              <a:t>Here is another article related to ‘collaboration’ and breaking down the </a:t>
            </a:r>
            <a:r>
              <a:rPr lang="en-US" baseline="0" dirty="0" err="1" smtClean="0"/>
              <a:t>SILOes</a:t>
            </a:r>
            <a:r>
              <a:rPr lang="en-US" baseline="0" dirty="0" smtClean="0"/>
              <a:t>.</a:t>
            </a:r>
          </a:p>
          <a:p>
            <a:endParaRPr lang="en-US" baseline="0" dirty="0" smtClean="0"/>
          </a:p>
          <a:p>
            <a:r>
              <a:rPr lang="en-US" baseline="0" dirty="0" smtClean="0"/>
              <a:t>Why should we worry about this? What is the impact. We asked people in our ABC workshops to discuss real life examples related to each card they chose and then discuss what was the impact on VOCR? These were the results. Look at the impact.</a:t>
            </a:r>
            <a:br>
              <a:rPr lang="en-US" baseline="0" dirty="0" smtClean="0"/>
            </a:br>
            <a:r>
              <a:rPr lang="en-US" b="1" baseline="0" dirty="0" smtClean="0"/>
              <a:t>‘ </a:t>
            </a:r>
            <a:r>
              <a:rPr lang="en-US" b="1" dirty="0" smtClean="0"/>
              <a:t>Impacting the whole purpose of agile and digital transformations ‘failing to meet business needs or delayed solutions’</a:t>
            </a:r>
          </a:p>
          <a:p>
            <a:r>
              <a:rPr lang="en-US" b="1" dirty="0" smtClean="0"/>
              <a:t>15 years in a row? Why we don’t address leadership skills and behaviors.</a:t>
            </a:r>
          </a:p>
          <a:p>
            <a:r>
              <a:rPr lang="en-US" b="0" dirty="0" smtClean="0"/>
              <a:t>Here</a:t>
            </a:r>
            <a:r>
              <a:rPr lang="en-US" b="0" baseline="0" dirty="0" smtClean="0"/>
              <a:t> is an article bringing Dev and Ops together in a sim and having them switch roles to help change attitudes…’oh now I understand why….’</a:t>
            </a:r>
            <a:br>
              <a:rPr lang="en-US" b="0" baseline="0" dirty="0" smtClean="0"/>
            </a:br>
            <a:r>
              <a:rPr lang="en-US" b="0" baseline="0" dirty="0" smtClean="0"/>
              <a:t>Key tip practice, practice, practice with feedback and coaching. As was attributed to Aristotle : We are what we repeatedly do, Excellence then is not an act but a habit</a:t>
            </a:r>
            <a:endParaRPr lang="en-US" b="0" dirty="0"/>
          </a:p>
        </p:txBody>
      </p:sp>
      <p:sp>
        <p:nvSpPr>
          <p:cNvPr id="4" name="Slide Number Placeholder 3"/>
          <p:cNvSpPr>
            <a:spLocks noGrp="1"/>
          </p:cNvSpPr>
          <p:nvPr>
            <p:ph type="sldNum" sz="quarter" idx="10"/>
          </p:nvPr>
        </p:nvSpPr>
        <p:spPr/>
        <p:txBody>
          <a:bodyPr/>
          <a:lstStyle/>
          <a:p>
            <a:fld id="{675A5552-85D2-41D3-92C4-0048EAD4D578}" type="slidenum">
              <a:rPr lang="en-US" smtClean="0"/>
              <a:t>13</a:t>
            </a:fld>
            <a:endParaRPr lang="en-US"/>
          </a:p>
        </p:txBody>
      </p:sp>
    </p:spTree>
    <p:extLst>
      <p:ext uri="{BB962C8B-B14F-4D97-AF65-F5344CB8AC3E}">
        <p14:creationId xmlns:p14="http://schemas.microsoft.com/office/powerpoint/2010/main" val="402291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a:t>
            </a:r>
            <a:r>
              <a:rPr lang="en-US" baseline="0" dirty="0" smtClean="0"/>
              <a:t> &amp; collaboration skills scored top in a skills survey recently. </a:t>
            </a:r>
          </a:p>
          <a:p>
            <a:r>
              <a:rPr lang="en-US" b="1" baseline="0" dirty="0" smtClean="0"/>
              <a:t>This is something that surprises me in all of our simulation workshops. How poorly we in IT communicate, and also how poorly we collaborate.</a:t>
            </a:r>
          </a:p>
          <a:p>
            <a:r>
              <a:rPr lang="en-US" baseline="0" dirty="0" smtClean="0"/>
              <a:t>Once again you saw these are also top scoring cards ‘them &amp; us’ – failing to effectively collaborate and break down </a:t>
            </a:r>
            <a:r>
              <a:rPr lang="en-US" baseline="0" dirty="0" err="1" smtClean="0"/>
              <a:t>SILOes</a:t>
            </a:r>
            <a:r>
              <a:rPr lang="en-US" baseline="0" dirty="0" smtClean="0"/>
              <a:t>!</a:t>
            </a:r>
          </a:p>
          <a:p>
            <a:endParaRPr lang="en-US" baseline="0" dirty="0" smtClean="0"/>
          </a:p>
          <a:p>
            <a:r>
              <a:rPr lang="en-US" baseline="0" dirty="0" smtClean="0"/>
              <a:t>Nobody really knows what collaboration is define and agree these behaviors. A great way to:</a:t>
            </a:r>
          </a:p>
          <a:p>
            <a:r>
              <a:rPr lang="en-US" b="1" baseline="0" dirty="0" smtClean="0"/>
              <a:t>Improve communication and collaboration AND capture end to end improvements AND to focus on value is map out end to end flows of work.</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14</a:t>
            </a:fld>
            <a:endParaRPr lang="en-US"/>
          </a:p>
        </p:txBody>
      </p:sp>
    </p:spTree>
    <p:extLst>
      <p:ext uri="{BB962C8B-B14F-4D97-AF65-F5344CB8AC3E}">
        <p14:creationId xmlns:p14="http://schemas.microsoft.com/office/powerpoint/2010/main" val="364513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the impact of poor communication.</a:t>
            </a:r>
          </a:p>
          <a:p>
            <a:r>
              <a:rPr lang="en-US" dirty="0" smtClean="0"/>
              <a:t>After 5</a:t>
            </a:r>
            <a:r>
              <a:rPr lang="en-US" baseline="0" dirty="0" smtClean="0"/>
              <a:t> handovers only 3% flows….</a:t>
            </a:r>
            <a:r>
              <a:rPr lang="en-US" b="1" baseline="0" dirty="0" smtClean="0"/>
              <a:t>What can we do to stop this? Develop some KPI’s…again, these are desirable collaboration behaviors</a:t>
            </a:r>
          </a:p>
          <a:p>
            <a:r>
              <a:rPr lang="en-US" b="1" baseline="0" dirty="0" smtClean="0"/>
              <a:t>This will help practice active listening!</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15</a:t>
            </a:fld>
            <a:endParaRPr lang="en-US"/>
          </a:p>
        </p:txBody>
      </p:sp>
    </p:spTree>
    <p:extLst>
      <p:ext uri="{BB962C8B-B14F-4D97-AF65-F5344CB8AC3E}">
        <p14:creationId xmlns:p14="http://schemas.microsoft.com/office/powerpoint/2010/main" val="419449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showed the importance of Principles in my opening sheets.</a:t>
            </a:r>
          </a:p>
          <a:p>
            <a:r>
              <a:rPr lang="en-US" dirty="0" smtClean="0"/>
              <a:t>What</a:t>
            </a:r>
            <a:r>
              <a:rPr lang="en-US" baseline="0" dirty="0" smtClean="0"/>
              <a:t> is the definition of principles…..a system of belief, mindsets….</a:t>
            </a:r>
            <a:r>
              <a:rPr lang="en-US" b="1" baseline="0" dirty="0" smtClean="0"/>
              <a:t>many stop here, simply hang them up as posters</a:t>
            </a:r>
            <a:r>
              <a:rPr lang="en-US" baseline="0" dirty="0" smtClean="0"/>
              <a:t>, but I also showed you it is all about ‘behaviors, a foundation for a system of behavior.</a:t>
            </a:r>
          </a:p>
          <a:p>
            <a:r>
              <a:rPr lang="en-US" b="1" baseline="0" dirty="0" smtClean="0"/>
              <a:t>All of these ‘new agile ways of working’ frameworks have principles. </a:t>
            </a:r>
            <a:r>
              <a:rPr lang="en-US" baseline="0" dirty="0" smtClean="0"/>
              <a:t>These are the principles for agile, DevOps (DASA), Lean, ITIL4. I analyzed them and identify 3 common CORE principles.</a:t>
            </a:r>
          </a:p>
          <a:p>
            <a:r>
              <a:rPr lang="en-US" baseline="0" dirty="0" smtClean="0"/>
              <a:t>These are what link us together…..</a:t>
            </a:r>
            <a:r>
              <a:rPr lang="en-US" b="1" baseline="0" dirty="0" smtClean="0"/>
              <a:t>These should be translated into sustainable, repeatable behaviors</a:t>
            </a:r>
            <a:r>
              <a:rPr lang="en-US" baseline="0" dirty="0" smtClean="0"/>
              <a:t>, we have already seen a tip around defining collaboration behaviors….do the same with these ‘what behaviors do we want to  see that demonstrates this’?</a:t>
            </a:r>
          </a:p>
          <a:p>
            <a:r>
              <a:rPr lang="en-US" baseline="0" dirty="0" smtClean="0"/>
              <a:t>Here are some articles showing examples. One of them talks about passing behavioral defects downstream, </a:t>
            </a:r>
            <a:r>
              <a:rPr lang="en-US" b="1" baseline="0" dirty="0" smtClean="0"/>
              <a:t>without ‘feedback’ this becomes the norm, when we accept undesirable behavior</a:t>
            </a:r>
            <a:r>
              <a:rPr lang="en-US" baseline="0" dirty="0" smtClean="0"/>
              <a:t>, an important aspect of effective collaboration is safety to give and receive open feedback. </a:t>
            </a:r>
          </a:p>
          <a:p>
            <a:r>
              <a:rPr lang="en-US" baseline="0" dirty="0" smtClean="0"/>
              <a:t>This article on CIO at the watercooler explains for your CIO the importance of this! </a:t>
            </a:r>
            <a:r>
              <a:rPr lang="en-US" b="1" baseline="0" dirty="0" smtClean="0"/>
              <a:t>Share this with your CIO! Or management team.</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16</a:t>
            </a:fld>
            <a:endParaRPr lang="en-US"/>
          </a:p>
        </p:txBody>
      </p:sp>
    </p:spTree>
    <p:extLst>
      <p:ext uri="{BB962C8B-B14F-4D97-AF65-F5344CB8AC3E}">
        <p14:creationId xmlns:p14="http://schemas.microsoft.com/office/powerpoint/2010/main" val="937846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do Stop, another top 10 card….This is also one of the common challenges</a:t>
            </a:r>
            <a:r>
              <a:rPr lang="en-US" baseline="0" dirty="0" smtClean="0"/>
              <a:t> from the State of the Union.</a:t>
            </a:r>
          </a:p>
          <a:p>
            <a:r>
              <a:rPr lang="en-US" baseline="0" dirty="0" smtClean="0"/>
              <a:t>As I often state in my sessions.</a:t>
            </a:r>
          </a:p>
          <a:p>
            <a:r>
              <a:rPr lang="en-US" b="1" baseline="0" dirty="0" smtClean="0"/>
              <a:t>Nobody has ever implemented one single ITIL process from 0 to optimized maturity in one go. It is NOT possible, nobody has ever implemented all ITIL processes in one go, therefor ITIL is nothing more than a continual improvement approach. Yet when I ask at conferences….</a:t>
            </a:r>
          </a:p>
          <a:p>
            <a:r>
              <a:rPr lang="en-US" baseline="0" dirty="0" smtClean="0"/>
              <a:t>Many put their hands up when I ask ‘how many are doing CSI’. But then I say what I mean is top-down (strategic to operational) and left-to-right (through the value chain), very few hands go up.</a:t>
            </a:r>
          </a:p>
          <a:p>
            <a:r>
              <a:rPr lang="en-US" baseline="0" dirty="0" smtClean="0"/>
              <a:t>Yet DevOps surveys show, organizations that embed this as a core capability have 29% more time to work on more value adding work.</a:t>
            </a:r>
          </a:p>
          <a:p>
            <a:endParaRPr lang="en-US" baseline="0" dirty="0" smtClean="0"/>
          </a:p>
          <a:p>
            <a:r>
              <a:rPr lang="en-US" baseline="0" dirty="0" smtClean="0"/>
              <a:t>This to me should be a CORE capability for every IT organization.</a:t>
            </a:r>
          </a:p>
          <a:p>
            <a:r>
              <a:rPr lang="en-US" baseline="0" dirty="0" smtClean="0"/>
              <a:t>Too often too little time is reserved for this.</a:t>
            </a:r>
          </a:p>
          <a:p>
            <a:endParaRPr lang="en-US" baseline="0" dirty="0" smtClean="0"/>
          </a:p>
          <a:p>
            <a:r>
              <a:rPr lang="en-US" baseline="0" dirty="0" smtClean="0"/>
              <a:t>Also look at this, this is in the ITIL Foundation level book. It needs to feed into Governance – </a:t>
            </a:r>
            <a:r>
              <a:rPr lang="en-US" b="1" baseline="0" dirty="0" smtClean="0"/>
              <a:t>It is part of a strategic capability, but I believe IT Governance isn’t a topic in the ITIL Foundation level class. I assume that means ITIL foundation isn’t meant for strategic managers or those needing to align ITIL with IT governance and strategy!</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17</a:t>
            </a:fld>
            <a:endParaRPr lang="en-US"/>
          </a:p>
        </p:txBody>
      </p:sp>
    </p:spTree>
    <p:extLst>
      <p:ext uri="{BB962C8B-B14F-4D97-AF65-F5344CB8AC3E}">
        <p14:creationId xmlns:p14="http://schemas.microsoft.com/office/powerpoint/2010/main" val="4270929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how we use this in our online simulations. Between</a:t>
            </a:r>
            <a:r>
              <a:rPr lang="en-US" baseline="0" dirty="0" smtClean="0"/>
              <a:t> each game round.</a:t>
            </a:r>
          </a:p>
          <a:p>
            <a:r>
              <a:rPr lang="en-US" baseline="0" dirty="0" smtClean="0"/>
              <a:t>At the end of the day I ask. How long did it take to go through this between rounds – 30 minutes. </a:t>
            </a:r>
          </a:p>
          <a:p>
            <a:r>
              <a:rPr lang="en-US" baseline="0" dirty="0" smtClean="0"/>
              <a:t>Imagine if you did this each week. Imagine how many improvements in a year? </a:t>
            </a:r>
          </a:p>
          <a:p>
            <a:endParaRPr lang="en-US" baseline="0" dirty="0" smtClean="0"/>
          </a:p>
          <a:p>
            <a:r>
              <a:rPr lang="en-US" baseline="0" dirty="0" smtClean="0"/>
              <a:t>Many teams complain they are not given time for retrospectives or time to work on improvements.  They can’t find the time. Or time is stolen back from them</a:t>
            </a:r>
            <a:r>
              <a:rPr lang="en-US" b="1" baseline="0" dirty="0" smtClean="0"/>
              <a:t>. You don’t find the time you make the time, this requires management commitments. I wrote this article. If time is our most PRECIOUS CURRENCY the how are we spending it, investing it, wasting it? Stealing it?</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18</a:t>
            </a:fld>
            <a:endParaRPr lang="en-US"/>
          </a:p>
        </p:txBody>
      </p:sp>
    </p:spTree>
    <p:extLst>
      <p:ext uri="{BB962C8B-B14F-4D97-AF65-F5344CB8AC3E}">
        <p14:creationId xmlns:p14="http://schemas.microsoft.com/office/powerpoint/2010/main" val="236954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my top 10 tips at the end of the state of the union article. I am not going to stop and name them. You can read the article or ask for a copy of this PPT.</a:t>
            </a:r>
          </a:p>
          <a:p>
            <a:r>
              <a:rPr lang="en-US" dirty="0" smtClean="0"/>
              <a:t>Or take a screen shot, many were covered in my tips.</a:t>
            </a:r>
          </a:p>
          <a:p>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19</a:t>
            </a:fld>
            <a:endParaRPr lang="en-US"/>
          </a:p>
        </p:txBody>
      </p:sp>
    </p:spTree>
    <p:extLst>
      <p:ext uri="{BB962C8B-B14F-4D97-AF65-F5344CB8AC3E}">
        <p14:creationId xmlns:p14="http://schemas.microsoft.com/office/powerpoint/2010/main" val="96207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What I often seen again and again in my career is this…</a:t>
            </a:r>
          </a:p>
          <a:p>
            <a:endParaRPr lang="en-US" dirty="0" smtClean="0"/>
          </a:p>
          <a:p>
            <a:r>
              <a:rPr lang="en-US" b="1" dirty="0" smtClean="0"/>
              <a:t>The Shiny New Thing doesn’t always</a:t>
            </a:r>
            <a:r>
              <a:rPr lang="en-US" b="1" baseline="0" dirty="0" smtClean="0"/>
              <a:t> deliver the value </a:t>
            </a:r>
            <a:r>
              <a:rPr lang="en-US" b="1" dirty="0" smtClean="0"/>
              <a:t>as promised.</a:t>
            </a:r>
            <a:endParaRPr lang="en-US" b="1" baseline="0" dirty="0" smtClean="0"/>
          </a:p>
          <a:p>
            <a:r>
              <a:rPr lang="en-US" baseline="0" dirty="0" smtClean="0"/>
              <a:t>Here is a</a:t>
            </a:r>
            <a:r>
              <a:rPr lang="en-US" dirty="0" smtClean="0"/>
              <a:t> diamond and a piece of coal.  What do they have in common?</a:t>
            </a:r>
            <a:br>
              <a:rPr lang="en-US" dirty="0" smtClean="0"/>
            </a:br>
            <a:r>
              <a:rPr lang="en-US" dirty="0" smtClean="0"/>
              <a:t>They are both carbon.</a:t>
            </a:r>
          </a:p>
          <a:p>
            <a:r>
              <a:rPr lang="en-US" dirty="0" smtClean="0"/>
              <a:t>Imagine</a:t>
            </a:r>
            <a:r>
              <a:rPr lang="en-US" baseline="0" dirty="0" smtClean="0"/>
              <a:t> now that carbon is the latest new framework – agile, DevOps, Lean, ITIL4</a:t>
            </a:r>
          </a:p>
          <a:p>
            <a:r>
              <a:rPr lang="en-US" b="1" baseline="0" dirty="0" smtClean="0"/>
              <a:t>They promise shiny new value….but in my 40 years of experience the reality is that we often end up getting a lump of coal. </a:t>
            </a:r>
            <a:r>
              <a:rPr lang="en-US" baseline="0" dirty="0" smtClean="0"/>
              <a:t/>
            </a:r>
            <a:br>
              <a:rPr lang="en-US" baseline="0" dirty="0" smtClean="0"/>
            </a:br>
            <a:r>
              <a:rPr lang="en-US" baseline="0" dirty="0" smtClean="0"/>
              <a:t>Nicely packaged though, in process flows, procedures and tools. But not delivering the shiny value we had been promised. The Value that we had HOPED we would get.</a:t>
            </a:r>
          </a:p>
          <a:p>
            <a:endParaRPr lang="en-US" baseline="0" dirty="0" smtClean="0"/>
          </a:p>
          <a:p>
            <a:r>
              <a:rPr lang="en-US" baseline="0" dirty="0" smtClean="0"/>
              <a:t>I wrote two articles around this topic that I will explore further in this session.  </a:t>
            </a:r>
          </a:p>
          <a:p>
            <a:r>
              <a:rPr lang="en-US" baseline="0" dirty="0" smtClean="0"/>
              <a:t>In this session I want to look at what happens between here and here, </a:t>
            </a:r>
            <a:r>
              <a:rPr lang="en-US" b="1" baseline="0" dirty="0" smtClean="0"/>
              <a:t>why are we consistently ending up with a lump of coal? What can we do differently? </a:t>
            </a:r>
            <a:br>
              <a:rPr lang="en-US" b="1" baseline="0" dirty="0" smtClean="0"/>
            </a:br>
            <a:r>
              <a:rPr lang="en-US" b="1" baseline="0" dirty="0" smtClean="0"/>
              <a:t>I have the answer</a:t>
            </a:r>
            <a:r>
              <a:rPr lang="en-US" baseline="0" dirty="0" smtClean="0"/>
              <a:t>!!! The Shiny New Thing that REALLY helps. </a:t>
            </a:r>
          </a:p>
          <a:p>
            <a:r>
              <a:rPr lang="en-US" b="1" baseline="0" dirty="0" smtClean="0"/>
              <a:t>Which I will show you at the end of the session, I will also be giving you some proven tips….</a:t>
            </a:r>
            <a:r>
              <a:rPr lang="en-US" baseline="0" dirty="0" smtClean="0"/>
              <a:t/>
            </a:r>
            <a:br>
              <a:rPr lang="en-US" baseline="0" dirty="0" smtClean="0"/>
            </a:br>
            <a:r>
              <a:rPr lang="en-US" baseline="0" dirty="0" smtClean="0"/>
              <a:t>Things will NEVER be the same again. Diamonds will rain down upon us…Yeah right!</a:t>
            </a:r>
          </a:p>
          <a:p>
            <a:r>
              <a:rPr lang="en-US" b="1" dirty="0" smtClean="0"/>
              <a:t>But first</a:t>
            </a:r>
            <a:r>
              <a:rPr lang="en-US" b="1" baseline="0" dirty="0" smtClean="0"/>
              <a:t> a look back at my career in terms of the transformation we have made and the shiny new things we have adopted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2</a:t>
            </a:fld>
            <a:endParaRPr lang="en-US"/>
          </a:p>
        </p:txBody>
      </p:sp>
    </p:spTree>
    <p:extLst>
      <p:ext uri="{BB962C8B-B14F-4D97-AF65-F5344CB8AC3E}">
        <p14:creationId xmlns:p14="http://schemas.microsoft.com/office/powerpoint/2010/main" val="389671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thing is if I suggest a presentation on ABC people say ‘</a:t>
            </a:r>
            <a:r>
              <a:rPr lang="en-US" b="1" baseline="0" dirty="0" smtClean="0"/>
              <a:t>we have done that! Haven’t you got anything new (and shiny)….’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what is the shiny new thing that really helps? It is ABC of ICT repackaged, I suggested if I start promoting it as new people will want the certificate….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As you can see bold text looks good, small print shows nothing has changed….It is still just as relevant</a:t>
            </a:r>
          </a:p>
          <a:p>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20</a:t>
            </a:fld>
            <a:endParaRPr lang="en-US"/>
          </a:p>
        </p:txBody>
      </p:sp>
    </p:spTree>
    <p:extLst>
      <p:ext uri="{BB962C8B-B14F-4D97-AF65-F5344CB8AC3E}">
        <p14:creationId xmlns:p14="http://schemas.microsoft.com/office/powerpoint/2010/main" val="352144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another top scoring card. You are the only person who has seen this and seen the post-its that need sticking up on backlogs. Yet many think ‘not my responsibility’</a:t>
            </a:r>
          </a:p>
          <a:p>
            <a:r>
              <a:rPr lang="en-US" dirty="0" smtClean="0"/>
              <a:t>I wanted to make a T-shirt to remind us, we are now strategic assets, but something went wrong with the font. But actually it is quite appropriate..</a:t>
            </a:r>
          </a:p>
          <a:p>
            <a:r>
              <a:rPr lang="en-US" b="1" dirty="0" smtClean="0"/>
              <a:t>If you want to be the strategic asset that we need to be, take the post-its and DO something with them, otherwise…… </a:t>
            </a:r>
            <a:endParaRPr lang="en-US" b="1" dirty="0"/>
          </a:p>
        </p:txBody>
      </p:sp>
      <p:sp>
        <p:nvSpPr>
          <p:cNvPr id="4" name="Slide Number Placeholder 3"/>
          <p:cNvSpPr>
            <a:spLocks noGrp="1"/>
          </p:cNvSpPr>
          <p:nvPr>
            <p:ph type="sldNum" sz="quarter" idx="10"/>
          </p:nvPr>
        </p:nvSpPr>
        <p:spPr/>
        <p:txBody>
          <a:bodyPr/>
          <a:lstStyle/>
          <a:p>
            <a:fld id="{675A5552-85D2-41D3-92C4-0048EAD4D578}" type="slidenum">
              <a:rPr lang="en-US" smtClean="0"/>
              <a:t>21</a:t>
            </a:fld>
            <a:endParaRPr lang="en-US"/>
          </a:p>
        </p:txBody>
      </p:sp>
    </p:spTree>
    <p:extLst>
      <p:ext uri="{BB962C8B-B14F-4D97-AF65-F5344CB8AC3E}">
        <p14:creationId xmlns:p14="http://schemas.microsoft.com/office/powerpoint/2010/main" val="232046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of the Shiny New things we have discovered in my career? </a:t>
            </a:r>
            <a:br>
              <a:rPr lang="en-US" dirty="0" smtClean="0"/>
            </a:br>
            <a:r>
              <a:rPr lang="en-US" dirty="0" smtClean="0"/>
              <a:t>We have made the </a:t>
            </a:r>
            <a:r>
              <a:rPr lang="en-US" baseline="0" dirty="0" smtClean="0"/>
              <a:t>transformation from being ‘</a:t>
            </a:r>
            <a:r>
              <a:rPr lang="en-US" baseline="0" dirty="0" err="1" smtClean="0"/>
              <a:t>Technoids</a:t>
            </a:r>
            <a:r>
              <a:rPr lang="en-US" baseline="0" dirty="0" smtClean="0"/>
              <a:t>’ A term that a CEO used to describe us and our ‘techno jargon’. We made the shift to ‘processes’, ITIL process flows, then we realized it was about services and service catalogues. Delivering services that ‘Customers’ used (too often in IT terms)…</a:t>
            </a:r>
            <a:br>
              <a:rPr lang="en-US" baseline="0" dirty="0" smtClean="0"/>
            </a:br>
            <a:r>
              <a:rPr lang="en-US" baseline="0" dirty="0" smtClean="0"/>
              <a:t>Meanwhile the business was changing, </a:t>
            </a:r>
            <a:r>
              <a:rPr lang="en-US" b="1" baseline="0" dirty="0" smtClean="0"/>
              <a:t>they wanted more agility and speed. ITIL did not evolve quickly enough</a:t>
            </a:r>
            <a:r>
              <a:rPr lang="en-US" baseline="0" dirty="0" smtClean="0"/>
              <a:t>. Evolution takes time, but </a:t>
            </a:r>
            <a:r>
              <a:rPr lang="en-US" b="1" baseline="0" dirty="0" smtClean="0"/>
              <a:t>we needed an evolutionary transformation (evolution on steroids). </a:t>
            </a:r>
            <a:br>
              <a:rPr lang="en-US" b="1" baseline="0" dirty="0" smtClean="0"/>
            </a:br>
            <a:r>
              <a:rPr lang="en-US" baseline="0" dirty="0" smtClean="0"/>
              <a:t>Agile and DevOps came along which we in our ITSM/ITIL SILO </a:t>
            </a:r>
            <a:r>
              <a:rPr lang="en-US" b="1" baseline="0" dirty="0" smtClean="0"/>
              <a:t>ignored, until the complaints and demands grew too strong</a:t>
            </a:r>
            <a:r>
              <a:rPr lang="en-US" baseline="0" dirty="0" smtClean="0"/>
              <a:t>! </a:t>
            </a:r>
            <a:br>
              <a:rPr lang="en-US" baseline="0" dirty="0" smtClean="0"/>
            </a:br>
            <a:r>
              <a:rPr lang="en-US" baseline="0" dirty="0" smtClean="0"/>
              <a:t>‘Make ITSM more agile’. We developed ITIL4 making the agile World even more upset if we tell them ITIL is </a:t>
            </a:r>
            <a:r>
              <a:rPr lang="en-US" b="1" baseline="0" dirty="0" smtClean="0"/>
              <a:t>THE overarching framework </a:t>
            </a:r>
            <a:r>
              <a:rPr lang="en-US" baseline="0" dirty="0" smtClean="0"/>
              <a:t>they now to align with. However there is something that ITIL4 gives us, something all the frameworks share. Something we can use to finally align us all – </a:t>
            </a:r>
            <a:r>
              <a:rPr lang="en-US" b="1" baseline="0" dirty="0" smtClean="0"/>
              <a:t>Principles </a:t>
            </a:r>
            <a:r>
              <a:rPr lang="en-US" baseline="0" dirty="0" smtClean="0"/>
              <a:t>to help us grow into the role of integrated business partner focused on </a:t>
            </a:r>
            <a:r>
              <a:rPr lang="en-US" b="1" baseline="0" dirty="0" smtClean="0"/>
              <a:t>Value and Outcomes</a:t>
            </a:r>
            <a:r>
              <a:rPr lang="en-US" baseline="0" dirty="0" smtClean="0"/>
              <a:t>! </a:t>
            </a:r>
            <a:br>
              <a:rPr lang="en-US" baseline="0" dirty="0" smtClean="0"/>
            </a:br>
            <a:r>
              <a:rPr lang="en-US" baseline="0" dirty="0" smtClean="0"/>
              <a:t>Which is where we started. This will give use sunshine……however there is a dark storm cloud on the horizon….</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3</a:t>
            </a:fld>
            <a:endParaRPr lang="en-US"/>
          </a:p>
        </p:txBody>
      </p:sp>
    </p:spTree>
    <p:extLst>
      <p:ext uri="{BB962C8B-B14F-4D97-AF65-F5344CB8AC3E}">
        <p14:creationId xmlns:p14="http://schemas.microsoft.com/office/powerpoint/2010/main" val="360402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dark cloud. Transformation. I have presented this before. </a:t>
            </a:r>
            <a:br>
              <a:rPr lang="en-US" dirty="0" smtClean="0"/>
            </a:br>
            <a:r>
              <a:rPr lang="en-US" dirty="0" smtClean="0"/>
              <a:t>Transformation!</a:t>
            </a:r>
            <a:r>
              <a:rPr lang="en-US" baseline="0" dirty="0" smtClean="0"/>
              <a:t> </a:t>
            </a:r>
            <a:r>
              <a:rPr lang="en-US" dirty="0" smtClean="0"/>
              <a:t>Nobody knows what it is but they all want it. Now!</a:t>
            </a:r>
          </a:p>
          <a:p>
            <a:r>
              <a:rPr lang="en-US" dirty="0" smtClean="0"/>
              <a:t>We can see where the confusion comes from,</a:t>
            </a:r>
            <a:r>
              <a:rPr lang="en-US" baseline="0" dirty="0" smtClean="0"/>
              <a:t> </a:t>
            </a:r>
            <a:r>
              <a:rPr lang="en-US" b="1" baseline="0" dirty="0" smtClean="0"/>
              <a:t>all the definitions are correct</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Whatever Transformation means, one fact is clear. </a:t>
            </a:r>
            <a:r>
              <a:rPr lang="en-US" sz="1200" b="1" i="0" kern="1200" baseline="0" dirty="0" smtClean="0">
                <a:solidFill>
                  <a:schemeClr val="tx1"/>
                </a:solidFill>
                <a:effectLst/>
                <a:latin typeface="+mn-lt"/>
                <a:ea typeface="+mn-ea"/>
                <a:cs typeface="+mn-cs"/>
              </a:rPr>
              <a:t>Research shows that 70% will fail </a:t>
            </a:r>
            <a:br>
              <a:rPr lang="en-US" sz="1200" b="1" i="0" kern="1200" baseline="0" dirty="0" smtClean="0">
                <a:solidFill>
                  <a:schemeClr val="tx1"/>
                </a:solidFill>
                <a:effectLst/>
                <a:latin typeface="+mn-lt"/>
                <a:ea typeface="+mn-ea"/>
                <a:cs typeface="+mn-cs"/>
              </a:rPr>
            </a:br>
            <a:r>
              <a:rPr lang="en-US" sz="1200" b="1" i="0" kern="1200" baseline="0" dirty="0" smtClean="0">
                <a:solidFill>
                  <a:schemeClr val="tx1"/>
                </a:solidFill>
                <a:effectLst/>
                <a:latin typeface="+mn-lt"/>
                <a:ea typeface="+mn-ea"/>
                <a:cs typeface="+mn-cs"/>
              </a:rPr>
              <a:t>‘mindset matters’.</a:t>
            </a:r>
            <a:endParaRPr lang="en-US" b="1" i="0" dirty="0" smtClean="0"/>
          </a:p>
          <a:p>
            <a:r>
              <a:rPr lang="en-US" baseline="0" dirty="0" smtClean="0"/>
              <a:t/>
            </a:r>
            <a:br>
              <a:rPr lang="en-US" baseline="0" dirty="0" smtClean="0"/>
            </a:br>
            <a:r>
              <a:rPr lang="en-US" b="1" baseline="0" dirty="0" smtClean="0"/>
              <a:t>The word I prefer to use, that sums up what we are going though and ALL need to go through, is ‘metamorphosis’ </a:t>
            </a:r>
          </a:p>
          <a:p>
            <a:endParaRPr lang="en-US" sz="1200" b="1"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5A5552-85D2-41D3-92C4-0048EAD4D578}" type="slidenum">
              <a:rPr lang="en-US" smtClean="0"/>
              <a:t>4</a:t>
            </a:fld>
            <a:endParaRPr lang="en-US"/>
          </a:p>
        </p:txBody>
      </p:sp>
    </p:spTree>
    <p:extLst>
      <p:ext uri="{BB962C8B-B14F-4D97-AF65-F5344CB8AC3E}">
        <p14:creationId xmlns:p14="http://schemas.microsoft.com/office/powerpoint/2010/main" val="70057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 prefer Metamorphosis</a:t>
            </a:r>
            <a:r>
              <a:rPr lang="en-US" sz="1200" b="0" i="0" kern="1200" baseline="0" dirty="0" smtClean="0">
                <a:solidFill>
                  <a:schemeClr val="tx1"/>
                </a:solidFill>
                <a:effectLst/>
                <a:latin typeface="+mn-lt"/>
                <a:ea typeface="+mn-ea"/>
                <a:cs typeface="+mn-cs"/>
              </a:rPr>
              <a:t> because it shows: It is </a:t>
            </a:r>
            <a:r>
              <a:rPr lang="en-US" sz="1200" b="1" i="0" kern="1200" baseline="0" dirty="0" smtClean="0">
                <a:solidFill>
                  <a:schemeClr val="tx1"/>
                </a:solidFill>
                <a:effectLst/>
                <a:latin typeface="+mn-lt"/>
                <a:ea typeface="+mn-ea"/>
                <a:cs typeface="+mn-cs"/>
              </a:rPr>
              <a:t>a process </a:t>
            </a:r>
            <a:r>
              <a:rPr lang="en-US" sz="1200" b="0" i="0" kern="1200" baseline="0" dirty="0" smtClean="0">
                <a:solidFill>
                  <a:schemeClr val="tx1"/>
                </a:solidFill>
                <a:effectLst/>
                <a:latin typeface="+mn-lt"/>
                <a:ea typeface="+mn-ea"/>
                <a:cs typeface="+mn-cs"/>
              </a:rPr>
              <a:t>that has to go through a number of </a:t>
            </a:r>
            <a:r>
              <a:rPr lang="en-US" sz="1200" b="1" i="0" kern="1200" baseline="0" dirty="0" smtClean="0">
                <a:solidFill>
                  <a:schemeClr val="tx1"/>
                </a:solidFill>
                <a:effectLst/>
                <a:latin typeface="+mn-lt"/>
                <a:ea typeface="+mn-ea"/>
                <a:cs typeface="+mn-cs"/>
              </a:rPr>
              <a:t>stages of maturity</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saw on my evolutionary scale, </a:t>
            </a:r>
            <a:r>
              <a:rPr lang="en-US" sz="1200" b="1" i="0" kern="1200" dirty="0" smtClean="0">
                <a:solidFill>
                  <a:schemeClr val="tx1"/>
                </a:solidFill>
                <a:effectLst/>
                <a:latin typeface="+mn-lt"/>
                <a:ea typeface="+mn-ea"/>
                <a:cs typeface="+mn-cs"/>
              </a:rPr>
              <a:t>we have to go through distinct</a:t>
            </a:r>
            <a:r>
              <a:rPr lang="en-US" sz="1200" b="1" i="0" kern="1200" baseline="0" dirty="0" smtClean="0">
                <a:solidFill>
                  <a:schemeClr val="tx1"/>
                </a:solidFill>
                <a:effectLst/>
                <a:latin typeface="+mn-lt"/>
                <a:ea typeface="+mn-ea"/>
                <a:cs typeface="+mn-cs"/>
              </a:rPr>
              <a:t> maturity phases</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However there are different ways of looking at what we mean by process. </a:t>
            </a:r>
            <a:br>
              <a:rPr lang="en-US" sz="1200" b="0" i="0" kern="1200" baseline="0" dirty="0" smtClean="0">
                <a:solidFill>
                  <a:schemeClr val="tx1"/>
                </a:solidFill>
                <a:effectLst/>
                <a:latin typeface="+mn-lt"/>
                <a:ea typeface="+mn-ea"/>
                <a:cs typeface="+mn-cs"/>
              </a:rPr>
            </a:br>
            <a:r>
              <a:rPr lang="en-US" sz="1200" b="1" i="0" kern="1200" baseline="0" dirty="0" smtClean="0">
                <a:solidFill>
                  <a:schemeClr val="tx1"/>
                </a:solidFill>
                <a:effectLst/>
                <a:latin typeface="+mn-lt"/>
                <a:ea typeface="+mn-ea"/>
                <a:cs typeface="+mn-cs"/>
              </a:rPr>
              <a:t>One problem I see is this process (according to my view): (ABC process)</a:t>
            </a:r>
          </a:p>
          <a:p>
            <a:r>
              <a:rPr lang="en-US" sz="1200" b="0" i="0" kern="1200" baseline="0" dirty="0" smtClean="0">
                <a:solidFill>
                  <a:schemeClr val="tx1"/>
                </a:solidFill>
                <a:effectLst/>
                <a:latin typeface="+mn-lt"/>
                <a:ea typeface="+mn-ea"/>
                <a:cs typeface="+mn-cs"/>
              </a:rPr>
              <a:t>Mindsets matter we hear……or Culture. Every executive should be focusing on Culture (2021), CIO article reveals we struggle. </a:t>
            </a:r>
            <a:r>
              <a:rPr lang="en-US" sz="1200" b="1" i="0" kern="1200" baseline="0" dirty="0" smtClean="0">
                <a:solidFill>
                  <a:schemeClr val="tx1"/>
                </a:solidFill>
                <a:effectLst/>
                <a:latin typeface="+mn-lt"/>
                <a:ea typeface="+mn-ea"/>
                <a:cs typeface="+mn-cs"/>
              </a:rPr>
              <a:t>Why do we struggle? Part of it has to do with this ‘process’ – ABC.</a:t>
            </a:r>
          </a:p>
          <a:p>
            <a:endParaRPr lang="en-US" sz="1200" b="1" i="0" kern="1200" baseline="0" dirty="0" smtClean="0">
              <a:solidFill>
                <a:schemeClr val="tx1"/>
              </a:solidFill>
              <a:effectLst/>
              <a:latin typeface="+mn-lt"/>
              <a:ea typeface="+mn-ea"/>
              <a:cs typeface="+mn-cs"/>
            </a:endParaRPr>
          </a:p>
          <a:p>
            <a:r>
              <a:rPr lang="en-US" sz="1200" b="1" i="1" kern="1200" baseline="0" dirty="0" smtClean="0">
                <a:solidFill>
                  <a:schemeClr val="tx1"/>
                </a:solidFill>
                <a:effectLst/>
                <a:latin typeface="+mn-lt"/>
                <a:ea typeface="+mn-ea"/>
                <a:cs typeface="+mn-cs"/>
              </a:rPr>
              <a:t>Changing attitudes to create buy-in to adopt new behaviors (sustainable, repeatable behaviors) that eventually become ‘the way we DO things around here’ – fostering a new culture’. </a:t>
            </a:r>
          </a:p>
          <a:p>
            <a:r>
              <a:rPr lang="en-US" sz="1200" b="0" i="0" kern="1200" baseline="0" dirty="0" smtClean="0">
                <a:solidFill>
                  <a:schemeClr val="tx1"/>
                </a:solidFill>
                <a:effectLst/>
                <a:latin typeface="+mn-lt"/>
                <a:ea typeface="+mn-ea"/>
                <a:cs typeface="+mn-cs"/>
              </a:rPr>
              <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There is not enough time spent on the behaviors. As this MIT article stated ‘……</a:t>
            </a:r>
            <a:r>
              <a:rPr lang="en-US" sz="1200" b="1" i="0" kern="1200" dirty="0" smtClean="0">
                <a:solidFill>
                  <a:schemeClr val="tx1"/>
                </a:solidFill>
                <a:effectLst/>
                <a:latin typeface="+mn-lt"/>
                <a:ea typeface="+mn-ea"/>
                <a:cs typeface="+mn-cs"/>
              </a:rPr>
              <a:t>define the desired culture in the form of a compelling set of leadership principles and supporting behaviors…</a:t>
            </a: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a:t>
            </a:r>
          </a:p>
          <a:p>
            <a:r>
              <a:rPr lang="en-US" sz="1200" b="0" i="0" kern="1200" baseline="0" dirty="0" smtClean="0">
                <a:solidFill>
                  <a:schemeClr val="tx1"/>
                </a:solidFill>
                <a:effectLst/>
                <a:latin typeface="+mn-lt"/>
                <a:ea typeface="+mn-ea"/>
                <a:cs typeface="+mn-cs"/>
              </a:rPr>
              <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We also need to manage the process of transformation, at a pace we can accommodate. Using OCM and change behaviors using OBM skills …</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5</a:t>
            </a:fld>
            <a:endParaRPr lang="en-US"/>
          </a:p>
        </p:txBody>
      </p:sp>
    </p:spTree>
    <p:extLst>
      <p:ext uri="{BB962C8B-B14F-4D97-AF65-F5344CB8AC3E}">
        <p14:creationId xmlns:p14="http://schemas.microsoft.com/office/powerpoint/2010/main" val="422318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we have </a:t>
            </a:r>
            <a:r>
              <a:rPr lang="en-US" b="1" dirty="0" smtClean="0"/>
              <a:t>Transformation as the latest ‘Shiny New Thing</a:t>
            </a:r>
            <a:r>
              <a:rPr lang="en-US" dirty="0" smtClean="0"/>
              <a:t>’. </a:t>
            </a:r>
          </a:p>
          <a:p>
            <a:r>
              <a:rPr lang="en-US" dirty="0" smtClean="0"/>
              <a:t>I have summarized what I see happening with transformation, and the last 40 years</a:t>
            </a:r>
            <a:r>
              <a:rPr lang="en-US" baseline="0" dirty="0" smtClean="0"/>
              <a:t> as </a:t>
            </a:r>
            <a:r>
              <a:rPr lang="en-US" b="1" dirty="0" smtClean="0"/>
              <a:t>Groundhog day</a:t>
            </a:r>
            <a:r>
              <a:rPr lang="en-US" dirty="0" smtClean="0"/>
              <a:t>, a film in which Bill Murray wakes up every day and relives the same experiences.</a:t>
            </a:r>
            <a:r>
              <a:rPr lang="en-US" baseline="0" dirty="0" smtClean="0"/>
              <a:t> </a:t>
            </a:r>
            <a:r>
              <a:rPr lang="en-US" b="1" baseline="0" dirty="0" smtClean="0"/>
              <a:t>That is how I felt, every year when another Shiny New Thing emerged – ‘Oh no, not again’ - and then relive the same experiences. </a:t>
            </a:r>
            <a:endParaRPr lang="en-US" b="1" dirty="0" smtClean="0"/>
          </a:p>
          <a:p>
            <a:r>
              <a:rPr lang="en-US" dirty="0" smtClean="0"/>
              <a:t>I</a:t>
            </a:r>
            <a:r>
              <a:rPr lang="en-US" baseline="0" dirty="0" smtClean="0"/>
              <a:t> decided to look up the state of transformation. </a:t>
            </a:r>
            <a:r>
              <a:rPr lang="en-US" b="1" i="1" baseline="0" dirty="0" smtClean="0"/>
              <a:t>Knowing that many if not most will struggle because of ABC. </a:t>
            </a:r>
            <a:br>
              <a:rPr lang="en-US" b="1" i="1" baseline="0" dirty="0" smtClean="0"/>
            </a:br>
            <a:r>
              <a:rPr lang="en-US" b="1" baseline="0" dirty="0" smtClean="0"/>
              <a:t>I wanted to look at the reasons for the 70% failures</a:t>
            </a:r>
            <a:r>
              <a:rPr lang="en-US" baseline="0" dirty="0" smtClean="0"/>
              <a:t>, taken from various Industry reports, and match these to what we are seeing globally in our simulation workshops.</a:t>
            </a:r>
            <a:br>
              <a:rPr lang="en-US" baseline="0" dirty="0" smtClean="0"/>
            </a:br>
            <a:r>
              <a:rPr lang="en-US" baseline="0" dirty="0" smtClean="0"/>
              <a:t>I wrote this article the State of the Union. </a:t>
            </a:r>
            <a:r>
              <a:rPr lang="en-US" b="1" baseline="0" dirty="0" smtClean="0"/>
              <a:t>As I was reading the Industry reports it made me think of this Quote attributed to Einstein</a:t>
            </a:r>
            <a:r>
              <a:rPr lang="en-US" baseline="0" dirty="0" smtClean="0"/>
              <a:t>….</a:t>
            </a:r>
            <a:br>
              <a:rPr lang="en-US" baseline="0" dirty="0" smtClean="0"/>
            </a:br>
            <a:r>
              <a:rPr lang="en-US" baseline="0" dirty="0" smtClean="0"/>
              <a:t>But it is so much fun to try’ we keep doing it year-in, year-out. </a:t>
            </a:r>
            <a:br>
              <a:rPr lang="en-US" baseline="0" dirty="0" smtClean="0"/>
            </a:br>
            <a:r>
              <a:rPr lang="en-US" baseline="0" dirty="0" smtClean="0"/>
              <a:t>When I first saw the buzzword bingo term ‘Transformation’ - I could have predicted this was going to happen with my Crystal ball, not because I am smart, </a:t>
            </a:r>
            <a:r>
              <a:rPr lang="en-US" b="1" baseline="0" dirty="0" smtClean="0"/>
              <a:t>but because we keep applying the same approaches</a:t>
            </a:r>
            <a:r>
              <a:rPr lang="en-US" baseline="0" dirty="0" smtClean="0"/>
              <a:t>… </a:t>
            </a:r>
            <a:br>
              <a:rPr lang="en-US" baseline="0" dirty="0" smtClean="0"/>
            </a:br>
            <a:r>
              <a:rPr lang="en-US" baseline="0" dirty="0" smtClean="0"/>
              <a:t>So what are the reasons for failure?</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6</a:t>
            </a:fld>
            <a:endParaRPr lang="en-US"/>
          </a:p>
        </p:txBody>
      </p:sp>
    </p:spTree>
    <p:extLst>
      <p:ext uri="{BB962C8B-B14F-4D97-AF65-F5344CB8AC3E}">
        <p14:creationId xmlns:p14="http://schemas.microsoft.com/office/powerpoint/2010/main" val="27932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all, these are the </a:t>
            </a:r>
            <a:r>
              <a:rPr lang="en-US" b="1" dirty="0" smtClean="0"/>
              <a:t>Industry reports I read</a:t>
            </a:r>
            <a:r>
              <a:rPr lang="en-US" b="0" baseline="0" dirty="0" smtClean="0"/>
              <a:t> and these were matched to findings from hundreds of simulation workshops.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click on the links, I am happy to send you a copy of this presentation)</a:t>
            </a:r>
          </a:p>
          <a:p>
            <a:r>
              <a:rPr lang="en-US" dirty="0" smtClean="0"/>
              <a:t>All related</a:t>
            </a:r>
            <a:r>
              <a:rPr lang="en-US" baseline="0" dirty="0" smtClean="0"/>
              <a:t> to </a:t>
            </a:r>
            <a:r>
              <a:rPr lang="en-US" b="1" baseline="0" dirty="0" smtClean="0"/>
              <a:t>agile transformation, that is the metamorphosis we all seem to be making</a:t>
            </a:r>
            <a:r>
              <a:rPr lang="en-US" baseline="0" dirty="0" smtClean="0"/>
              <a:t>!</a:t>
            </a:r>
          </a:p>
          <a:p>
            <a:r>
              <a:rPr lang="en-US" b="1" baseline="0" dirty="0" smtClean="0"/>
              <a:t>However we seem to be sitting in this stormy dip….</a:t>
            </a:r>
            <a:r>
              <a:rPr lang="en-US" baseline="0" dirty="0" smtClean="0"/>
              <a:t/>
            </a:r>
            <a:br>
              <a:rPr lang="en-US" baseline="0" dirty="0" smtClean="0"/>
            </a:br>
            <a:r>
              <a:rPr lang="en-US" baseline="0" dirty="0" smtClean="0"/>
              <a:t>I analyzed the reports and our findings from hundreds of simulation workshops and identified </a:t>
            </a:r>
            <a:r>
              <a:rPr lang="en-US" b="1" baseline="0" dirty="0" smtClean="0"/>
              <a:t>5 common barriers </a:t>
            </a:r>
            <a:r>
              <a:rPr lang="en-US" baseline="0" dirty="0" smtClean="0"/>
              <a:t>I which are causing these failures. We will look at these 5 common barriers shortly. </a:t>
            </a:r>
            <a:r>
              <a:rPr lang="en-US" b="1" baseline="0" dirty="0" smtClean="0"/>
              <a:t>Are you a member of the 70% club</a:t>
            </a:r>
            <a:r>
              <a:rPr lang="en-US" b="0" baseline="0" dirty="0" smtClean="0"/>
              <a:t>? Cut this out and pin it up on your notice boards, and if people ask what it is tell them. And share with them to </a:t>
            </a:r>
            <a:r>
              <a:rPr lang="en-US" b="1" baseline="0" dirty="0" smtClean="0"/>
              <a:t>10 post-it tips I will be giving you for your backlog or CSI register</a:t>
            </a:r>
            <a:r>
              <a:rPr lang="en-US" b="0" baseline="0" dirty="0" smtClean="0"/>
              <a:t>.</a:t>
            </a:r>
            <a:endParaRPr lang="en-US" b="0" dirty="0"/>
          </a:p>
        </p:txBody>
      </p:sp>
      <p:sp>
        <p:nvSpPr>
          <p:cNvPr id="4" name="Slide Number Placeholder 3"/>
          <p:cNvSpPr>
            <a:spLocks noGrp="1"/>
          </p:cNvSpPr>
          <p:nvPr>
            <p:ph type="sldNum" sz="quarter" idx="10"/>
          </p:nvPr>
        </p:nvSpPr>
        <p:spPr/>
        <p:txBody>
          <a:bodyPr/>
          <a:lstStyle/>
          <a:p>
            <a:fld id="{675A5552-85D2-41D3-92C4-0048EAD4D578}" type="slidenum">
              <a:rPr lang="en-US" smtClean="0"/>
              <a:t>7</a:t>
            </a:fld>
            <a:endParaRPr lang="en-US"/>
          </a:p>
        </p:txBody>
      </p:sp>
    </p:spTree>
    <p:extLst>
      <p:ext uri="{BB962C8B-B14F-4D97-AF65-F5344CB8AC3E}">
        <p14:creationId xmlns:p14="http://schemas.microsoft.com/office/powerpoint/2010/main" val="63296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 the 5 common barriers and how do these relate to the last 20 years of ABC – The ‘Groundhog</a:t>
            </a:r>
            <a:r>
              <a:rPr lang="en-US" baseline="0" dirty="0" smtClean="0"/>
              <a:t> day’ syndrome.</a:t>
            </a:r>
          </a:p>
          <a:p>
            <a:r>
              <a:rPr lang="en-US" baseline="0" dirty="0" smtClean="0"/>
              <a:t>Here is the </a:t>
            </a:r>
            <a:r>
              <a:rPr lang="en-US" b="1" baseline="0" dirty="0" smtClean="0"/>
              <a:t>top chosen ABC card still 15 years in a row</a:t>
            </a:r>
            <a:r>
              <a:rPr lang="en-US" baseline="0" dirty="0" smtClean="0"/>
              <a:t>.</a:t>
            </a:r>
          </a:p>
          <a:p>
            <a:r>
              <a:rPr lang="en-US" baseline="0" dirty="0" smtClean="0"/>
              <a:t>Here we see it isn’t just IT. Also business behavior. Everything has the highest priority.</a:t>
            </a:r>
          </a:p>
          <a:p>
            <a:r>
              <a:rPr lang="en-US" baseline="0" dirty="0" smtClean="0"/>
              <a:t>We have reached this state. Lack of trust and credibility….</a:t>
            </a:r>
          </a:p>
          <a:p>
            <a:r>
              <a:rPr lang="en-US" baseline="0" dirty="0" smtClean="0"/>
              <a:t>This may be a winning hand in black jack, </a:t>
            </a:r>
            <a:r>
              <a:rPr lang="en-US" b="1" baseline="0" dirty="0" smtClean="0"/>
              <a:t>but are you gambling with your IT. If you recognize this….</a:t>
            </a:r>
          </a:p>
          <a:p>
            <a:r>
              <a:rPr lang="en-US" b="1" baseline="0" dirty="0" smtClean="0"/>
              <a:t>As I have said before, only one of these parties can outsource the other</a:t>
            </a:r>
            <a:r>
              <a:rPr lang="en-US" baseline="0" dirty="0" smtClean="0"/>
              <a:t>. </a:t>
            </a:r>
          </a:p>
          <a:p>
            <a:r>
              <a:rPr lang="en-US" baseline="0" dirty="0" smtClean="0"/>
              <a:t>Who needs to play the marriage guidance counsellor to solve this?</a:t>
            </a:r>
          </a:p>
          <a:p>
            <a:r>
              <a:rPr lang="en-US" baseline="0" dirty="0" smtClean="0"/>
              <a:t>This is the number 1 barrier that all of the Industry reports seem to </a:t>
            </a:r>
            <a:r>
              <a:rPr lang="en-US" b="1" baseline="0" dirty="0" smtClean="0"/>
              <a:t>confirm</a:t>
            </a:r>
            <a:r>
              <a:rPr lang="en-US" baseline="0" dirty="0" smtClean="0"/>
              <a:t>….Lack of strategic fit!</a:t>
            </a:r>
          </a:p>
          <a:p>
            <a:r>
              <a:rPr lang="en-US" baseline="0" dirty="0" smtClean="0"/>
              <a:t>I wrote these two articles on ISACA about Governance for Dummies, which contains these findings…..</a:t>
            </a:r>
            <a:r>
              <a:rPr lang="en-US" b="1" baseline="0" dirty="0" smtClean="0"/>
              <a:t>yet these are the same business people INSISTING that their Feature has the highest priority</a:t>
            </a:r>
            <a:r>
              <a:rPr lang="en-US" baseline="0" dirty="0" smtClean="0"/>
              <a:t>…..and we do not know enough about real impact and priority. </a:t>
            </a:r>
            <a:r>
              <a:rPr lang="en-US" b="1" baseline="0" dirty="0" smtClean="0"/>
              <a:t>Without effective governance we cannot hope to solve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up to us to make change happen if the business doesn’t take ownership…..however we still have a fragmented confusing approach as we try to experiment and discover how…Product Owner, Service Owner, BRM….there are lots of roles pushing to claim the position from their own </a:t>
            </a:r>
            <a:r>
              <a:rPr lang="en-US" baseline="0" dirty="0" err="1" smtClean="0"/>
              <a:t>SILOed</a:t>
            </a:r>
            <a:r>
              <a:rPr lang="en-US" baseline="0" dirty="0" smtClean="0"/>
              <a:t> position. </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8</a:t>
            </a:fld>
            <a:endParaRPr lang="en-US"/>
          </a:p>
        </p:txBody>
      </p:sp>
    </p:spTree>
    <p:extLst>
      <p:ext uri="{BB962C8B-B14F-4D97-AF65-F5344CB8AC3E}">
        <p14:creationId xmlns:p14="http://schemas.microsoft.com/office/powerpoint/2010/main" val="119160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And</a:t>
            </a:r>
            <a:r>
              <a:rPr lang="en-US" b="1" baseline="0" dirty="0" smtClean="0"/>
              <a:t> what about the IT professionals, not the managers and leaders</a:t>
            </a:r>
            <a:r>
              <a:rPr lang="en-US" baseline="0" dirty="0" smtClean="0"/>
              <a:t>? </a:t>
            </a:r>
          </a:p>
          <a:p>
            <a:r>
              <a:rPr lang="en-US" baseline="0" dirty="0" smtClean="0"/>
              <a:t> I have asked this of more than 30000 people World wide in conferences ‘How many are doing ITIL’? I usually get more than 70%, How many know the definition of a Service according to ITIL – </a:t>
            </a:r>
            <a:r>
              <a:rPr lang="en-US" b="1" baseline="0" dirty="0" smtClean="0"/>
              <a:t>less that 5%, usually trainers. ‘But we don’t need to know that’!!!</a:t>
            </a:r>
          </a:p>
          <a:p>
            <a:endParaRPr lang="en-US" baseline="0" dirty="0" smtClean="0"/>
          </a:p>
          <a:p>
            <a:r>
              <a:rPr lang="en-US" baseline="0" dirty="0" smtClean="0"/>
              <a:t>One CEO in a session at a conference said ‘…’</a:t>
            </a:r>
            <a:br>
              <a:rPr lang="en-US" baseline="0" dirty="0" smtClean="0"/>
            </a:br>
            <a:r>
              <a:rPr lang="en-US" b="1" baseline="0" dirty="0" smtClean="0"/>
              <a:t>The answer is we don’t!!! </a:t>
            </a:r>
            <a:r>
              <a:rPr lang="en-US" baseline="0" dirty="0" smtClean="0"/>
              <a:t>This is how well we measure value, perhaps because we still don’t understand what that looks like.</a:t>
            </a:r>
            <a:br>
              <a:rPr lang="en-US" baseline="0" dirty="0" smtClean="0"/>
            </a:br>
            <a:r>
              <a:rPr lang="en-US" baseline="0" dirty="0" smtClean="0"/>
              <a:t>The most powerful word added to the definition of a service…‘</a:t>
            </a:r>
            <a:r>
              <a:rPr lang="en-US" b="1" baseline="0" dirty="0" smtClean="0"/>
              <a:t>Co-Creation</a:t>
            </a:r>
            <a:r>
              <a:rPr lang="en-US" baseline="0" dirty="0" smtClean="0"/>
              <a:t>’ – something we are poor at.</a:t>
            </a:r>
          </a:p>
          <a:p>
            <a:endParaRPr lang="en-US" baseline="0" dirty="0" smtClean="0"/>
          </a:p>
          <a:p>
            <a:r>
              <a:rPr lang="en-US" baseline="0" dirty="0" smtClean="0"/>
              <a:t>Here are two example of engaging and ‘co-creating’ the changes necessary for our metamorphosis. </a:t>
            </a:r>
            <a:br>
              <a:rPr lang="en-US" baseline="0" dirty="0" smtClean="0"/>
            </a:br>
            <a:r>
              <a:rPr lang="en-US" baseline="0" dirty="0" smtClean="0"/>
              <a:t>1 – changing the board’s attitude and behavior, 1 the CEO buying to adopting agile ITSM (ITIL4)</a:t>
            </a:r>
          </a:p>
          <a:p>
            <a:r>
              <a:rPr lang="en-US" b="1" baseline="0" dirty="0" smtClean="0"/>
              <a:t>TIP: send everybody into business. </a:t>
            </a:r>
          </a:p>
          <a:p>
            <a:r>
              <a:rPr lang="en-US" b="1" baseline="0" dirty="0" smtClean="0"/>
              <a:t>‘Make Monday ‘Go and meet a User day’!</a:t>
            </a:r>
          </a:p>
          <a:p>
            <a:r>
              <a:rPr lang="en-US" baseline="0" dirty="0" smtClean="0"/>
              <a:t>This matches a tip </a:t>
            </a:r>
            <a:r>
              <a:rPr lang="en-US" baseline="0" dirty="0" err="1" smtClean="0"/>
              <a:t>fom</a:t>
            </a:r>
            <a:r>
              <a:rPr lang="en-US" baseline="0" dirty="0" smtClean="0"/>
              <a:t> a recent ELF session with 4 CIO’s ‘get close to customers to understand their problems.</a:t>
            </a:r>
            <a:endParaRPr lang="en-US" dirty="0"/>
          </a:p>
        </p:txBody>
      </p:sp>
      <p:sp>
        <p:nvSpPr>
          <p:cNvPr id="4" name="Slide Number Placeholder 3"/>
          <p:cNvSpPr>
            <a:spLocks noGrp="1"/>
          </p:cNvSpPr>
          <p:nvPr>
            <p:ph type="sldNum" sz="quarter" idx="10"/>
          </p:nvPr>
        </p:nvSpPr>
        <p:spPr/>
        <p:txBody>
          <a:bodyPr/>
          <a:lstStyle/>
          <a:p>
            <a:fld id="{675A5552-85D2-41D3-92C4-0048EAD4D578}" type="slidenum">
              <a:rPr lang="en-US" smtClean="0"/>
              <a:t>9</a:t>
            </a:fld>
            <a:endParaRPr lang="en-US"/>
          </a:p>
        </p:txBody>
      </p:sp>
    </p:spTree>
    <p:extLst>
      <p:ext uri="{BB962C8B-B14F-4D97-AF65-F5344CB8AC3E}">
        <p14:creationId xmlns:p14="http://schemas.microsoft.com/office/powerpoint/2010/main" val="235824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14632865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199260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775515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74014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245973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49777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68884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28998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13914336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341338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FF1FC6C-0096-4F87-A821-2FA461F143BF}" type="datetimeFigureOut">
              <a:rPr lang="en-US" smtClean="0"/>
              <a:t>1/11/2022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F166E1E-7900-48B6-9F0D-A66E9184D72E}" type="slidenum">
              <a:rPr lang="en-US" smtClean="0"/>
              <a:t>‹#›</a:t>
            </a:fld>
            <a:endParaRPr lang="en-US"/>
          </a:p>
        </p:txBody>
      </p:sp>
    </p:spTree>
    <p:extLst>
      <p:ext uri="{BB962C8B-B14F-4D97-AF65-F5344CB8AC3E}">
        <p14:creationId xmlns:p14="http://schemas.microsoft.com/office/powerpoint/2010/main" val="192204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0" y="1051525"/>
            <a:ext cx="12061371" cy="20109"/>
          </a:xfrm>
          <a:prstGeom prst="line">
            <a:avLst/>
          </a:prstGeom>
          <a:ln w="19050">
            <a:solidFill>
              <a:srgbClr val="666699"/>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rotWithShape="1">
          <a:blip r:embed="rId13"/>
          <a:srcRect b="9246"/>
          <a:stretch/>
        </p:blipFill>
        <p:spPr>
          <a:xfrm>
            <a:off x="0" y="-79518"/>
            <a:ext cx="1968500" cy="1044718"/>
          </a:xfrm>
          <a:prstGeom prst="rect">
            <a:avLst/>
          </a:prstGeom>
        </p:spPr>
      </p:pic>
    </p:spTree>
    <p:extLst>
      <p:ext uri="{BB962C8B-B14F-4D97-AF65-F5344CB8AC3E}">
        <p14:creationId xmlns:p14="http://schemas.microsoft.com/office/powerpoint/2010/main" val="2536449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hyperlink" Target="https://devops.com/is-your-organization-fit-for-the-future/" TargetMode="External"/><Relationship Id="rId12" Type="http://schemas.openxmlformats.org/officeDocument/2006/relationships/image" Target="../media/image41.png"/><Relationship Id="rId17"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hyperlink" Target="https://www.devopsagileskills.org/certifications/dasa-devops-leader/" TargetMode="Externa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38.png"/><Relationship Id="rId5" Type="http://schemas.openxmlformats.org/officeDocument/2006/relationships/image" Target="../media/image63.png"/><Relationship Id="rId15" Type="http://schemas.openxmlformats.org/officeDocument/2006/relationships/image" Target="../media/image66.png"/><Relationship Id="rId10" Type="http://schemas.openxmlformats.org/officeDocument/2006/relationships/hyperlink" Target="https://wherelearningbegins.com/insights/article-the-state-of-the-union-70/" TargetMode="External"/><Relationship Id="rId4" Type="http://schemas.openxmlformats.org/officeDocument/2006/relationships/image" Target="../media/image9.png"/><Relationship Id="rId9" Type="http://schemas.openxmlformats.org/officeDocument/2006/relationships/image" Target="../media/image3.png"/><Relationship Id="rId14" Type="http://schemas.openxmlformats.org/officeDocument/2006/relationships/hyperlink" Target="https://itchronicles.com/dev-ops/courage-core-devops-skil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itsm.tools/itsm-trainings-focus-pass-rates/?utm_content=buffer1f4ea&amp;utm_medium=social&amp;utm_source=twitter.com&amp;utm_campaign=buffer" TargetMode="External"/><Relationship Id="rId13" Type="http://schemas.openxmlformats.org/officeDocument/2006/relationships/hyperlink" Target="https://hbr.org/2019/10/where-companies-go-wrong-with-learning-and-development" TargetMode="External"/><Relationship Id="rId18" Type="http://schemas.openxmlformats.org/officeDocument/2006/relationships/image" Target="../media/image76.png"/><Relationship Id="rId26" Type="http://schemas.openxmlformats.org/officeDocument/2006/relationships/image" Target="../media/image4.png"/><Relationship Id="rId3" Type="http://schemas.openxmlformats.org/officeDocument/2006/relationships/image" Target="../media/image8.png"/><Relationship Id="rId21" Type="http://schemas.openxmlformats.org/officeDocument/2006/relationships/image" Target="../media/image78.png"/><Relationship Id="rId7" Type="http://schemas.openxmlformats.org/officeDocument/2006/relationships/image" Target="../media/image71.png"/><Relationship Id="rId12" Type="http://schemas.openxmlformats.org/officeDocument/2006/relationships/image" Target="../media/image38.png"/><Relationship Id="rId17" Type="http://schemas.openxmlformats.org/officeDocument/2006/relationships/hyperlink" Target="https://itsm.tools/2017/10/10/itil-certification-yeah-cause-thatll-solve-everything/" TargetMode="External"/><Relationship Id="rId25" Type="http://schemas.openxmlformats.org/officeDocument/2006/relationships/image" Target="../media/image80.png"/><Relationship Id="rId2" Type="http://schemas.openxmlformats.org/officeDocument/2006/relationships/notesSlide" Target="../notesSlides/notesSlide11.xml"/><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hyperlink" Target="https://wherelearningbegins.com/insights/article-the-state-of-the-union-70/" TargetMode="External"/><Relationship Id="rId24" Type="http://schemas.openxmlformats.org/officeDocument/2006/relationships/image" Target="../media/image41.png"/><Relationship Id="rId5" Type="http://schemas.openxmlformats.org/officeDocument/2006/relationships/image" Target="../media/image69.jpeg"/><Relationship Id="rId15" Type="http://schemas.openxmlformats.org/officeDocument/2006/relationships/image" Target="../media/image74.png"/><Relationship Id="rId23" Type="http://schemas.openxmlformats.org/officeDocument/2006/relationships/image" Target="../media/image79.png"/><Relationship Id="rId10" Type="http://schemas.openxmlformats.org/officeDocument/2006/relationships/image" Target="../media/image3.png"/><Relationship Id="rId19" Type="http://schemas.openxmlformats.org/officeDocument/2006/relationships/hyperlink" Target="https://www.axelos.com/CMSPages/GetFile.aspx?guid=923133eb-2232-4fd8-8f1f-ef55b4638aee" TargetMode="External"/><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3.png"/><Relationship Id="rId22" Type="http://schemas.openxmlformats.org/officeDocument/2006/relationships/hyperlink" Target="https://www.gamingworks.nl/explaining-the-8-fields-mode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0" Type="http://schemas.openxmlformats.org/officeDocument/2006/relationships/hyperlink" Target="https://www.gamingworks.nl/cases/thats-the-way-it-works-from-words-to-deeds/" TargetMode="External"/><Relationship Id="rId4" Type="http://schemas.openxmlformats.org/officeDocument/2006/relationships/image" Target="../media/image82.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hyperlink" Target="https://wherelearningbegins.com/insights/article-the-state-of-the-union-70/" TargetMode="External"/><Relationship Id="rId13" Type="http://schemas.openxmlformats.org/officeDocument/2006/relationships/image" Target="../media/image3.png"/><Relationship Id="rId3" Type="http://schemas.openxmlformats.org/officeDocument/2006/relationships/image" Target="../media/image90.png"/><Relationship Id="rId7" Type="http://schemas.openxmlformats.org/officeDocument/2006/relationships/image" Target="../media/image92.jpe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hyperlink" Target="https://itsm.tools/9-devops-and-itil-tips-no-shouting-at-each-other-please/" TargetMode="External"/><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91.jpeg"/><Relationship Id="rId9" Type="http://schemas.openxmlformats.org/officeDocument/2006/relationships/image" Target="../media/image38.png"/><Relationship Id="rId14" Type="http://schemas.openxmlformats.org/officeDocument/2006/relationships/image" Target="../media/image94.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hyperlink" Target="https://devops.com/devops-and-collaboration-fraternizing-with-the-enemy/"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6.gif"/><Relationship Id="rId5" Type="http://schemas.openxmlformats.org/officeDocument/2006/relationships/image" Target="../media/image41.png"/><Relationship Id="rId4" Type="http://schemas.openxmlformats.org/officeDocument/2006/relationships/image" Target="../media/image9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devops.com/yehbut-communication-in-the-age-of-devops/" TargetMode="External"/><Relationship Id="rId5" Type="http://schemas.openxmlformats.org/officeDocument/2006/relationships/image" Target="../media/image9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104.png"/><Relationship Id="rId12" Type="http://schemas.openxmlformats.org/officeDocument/2006/relationships/image" Target="../media/image107.png"/><Relationship Id="rId17" Type="http://schemas.openxmlformats.org/officeDocument/2006/relationships/image" Target="../media/image4.png"/><Relationship Id="rId2" Type="http://schemas.openxmlformats.org/officeDocument/2006/relationships/notesSlide" Target="../notesSlides/notesSlide16.xml"/><Relationship Id="rId16"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hyperlink" Target="https://www.quintgroup.com/en/insights/marslander-business-simulation/" TargetMode="External"/><Relationship Id="rId5" Type="http://schemas.openxmlformats.org/officeDocument/2006/relationships/image" Target="../media/image102.png"/><Relationship Id="rId15" Type="http://schemas.openxmlformats.org/officeDocument/2006/relationships/hyperlink" Target="https://www.ciowatercooler.co.uk/sim-sala-bim-culture-change/" TargetMode="External"/><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hyperlink" Target="https://devops.com/devops-assessing-behavior-flows-through-an-organization/" TargetMode="External"/><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hyperlink" Target="https://wherelearningbegins.com/insights/article-the-state-of-the-union-70/" TargetMode="External"/><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5.png"/><Relationship Id="rId5" Type="http://schemas.openxmlformats.org/officeDocument/2006/relationships/image" Target="../media/image8.png"/><Relationship Id="rId10" Type="http://schemas.openxmlformats.org/officeDocument/2006/relationships/image" Target="../media/image112.png"/><Relationship Id="rId4" Type="http://schemas.openxmlformats.org/officeDocument/2006/relationships/image" Target="../media/image109.jpeg"/><Relationship Id="rId9"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3.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hyperlink" Target="https://itsm.tools/how-do-you-value-your-time-and-the-time-of-others/" TargetMode="External"/><Relationship Id="rId5" Type="http://schemas.openxmlformats.org/officeDocument/2006/relationships/image" Target="../media/image116.png"/><Relationship Id="rId10" Type="http://schemas.openxmlformats.org/officeDocument/2006/relationships/image" Target="../media/image120.png"/><Relationship Id="rId4" Type="http://schemas.openxmlformats.org/officeDocument/2006/relationships/image" Target="../media/image115.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itchronicles.com/it/the-shiny-new-thing-that-really-helps/?utm_content" TargetMode="External"/><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itchronicles.com/it/the-shiny-new-thing-that-really-helps/?utm_cont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io.com/article/191000/5-myths-and-realities-of-it-culture-change.html" TargetMode="External"/><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loanreview.mit.edu/article/why-every-executive-should-be-focusing-on-culture-change-now/" TargetMode="External"/><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wherelearningbegins.com/insights/article-the-state-of-the-union-70/" TargetMode="External"/><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36.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hyperlink" Target="https://www.bcg.com/publications/2020/increasing-odds-of-success-in-digital-transformation" TargetMode="External"/><Relationship Id="rId13" Type="http://schemas.openxmlformats.org/officeDocument/2006/relationships/image" Target="../media/image9.png"/><Relationship Id="rId18" Type="http://schemas.openxmlformats.org/officeDocument/2006/relationships/hyperlink" Target="https://wherelearningbegins.com/insights/article-the-state-of-the-union-70/" TargetMode="External"/><Relationship Id="rId3" Type="http://schemas.openxmlformats.org/officeDocument/2006/relationships/image" Target="../media/image8.png"/><Relationship Id="rId21" Type="http://schemas.openxmlformats.org/officeDocument/2006/relationships/image" Target="../media/image47.png"/><Relationship Id="rId7" Type="http://schemas.openxmlformats.org/officeDocument/2006/relationships/hyperlink" Target="https://go.scaledagile.com/OS-2021-04-Gartner-Gated-Download_Gartner-2021.html" TargetMode="External"/><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stateofagile.com/#ufh-c-7027494-state-of-agile" TargetMode="External"/><Relationship Id="rId11" Type="http://schemas.openxmlformats.org/officeDocument/2006/relationships/hyperlink" Target="https://sloanreview.mit.edu/article/no-one-knows-your-strategy-not-even-your-top-leaders/" TargetMode="External"/><Relationship Id="rId5" Type="http://schemas.openxmlformats.org/officeDocument/2006/relationships/hyperlink" Target="https://puppet.com/resources/report/2021-state-of-devops-report/" TargetMode="External"/><Relationship Id="rId15" Type="http://schemas.openxmlformats.org/officeDocument/2006/relationships/image" Target="../media/image44.png"/><Relationship Id="rId10" Type="http://schemas.openxmlformats.org/officeDocument/2006/relationships/hyperlink" Target="https://www.devopsagileskills.org/blog/skills-to-remain-relevant-in-21st-century-and-enabling-high-performance-digital-organizations/" TargetMode="External"/><Relationship Id="rId19"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hyperlink" Target="https://www.mckinsey.com/business-functions/organization/our-insights/how-to-mess-up-your-agile-transformation-in-seven-easy-missteps" TargetMode="External"/><Relationship Id="rId14" Type="http://schemas.openxmlformats.org/officeDocument/2006/relationships/image" Target="../media/image40.png"/><Relationship Id="rId22"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hyperlink" Target="https://wherelearningbegins.com/insights/article-the-state-of-the-union-70/" TargetMode="External"/><Relationship Id="rId13" Type="http://schemas.openxmlformats.org/officeDocument/2006/relationships/hyperlink" Target="https://www.isaca.org/resources/news-and-trends/industry-news/2019/it-governance-101-it-governance-for-dummies-part-2" TargetMode="External"/><Relationship Id="rId1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8.png"/><Relationship Id="rId12" Type="http://schemas.openxmlformats.org/officeDocument/2006/relationships/image" Target="../media/image3.pn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1.png"/><Relationship Id="rId5" Type="http://schemas.openxmlformats.org/officeDocument/2006/relationships/image" Target="../media/image49.jpeg"/><Relationship Id="rId15" Type="http://schemas.openxmlformats.org/officeDocument/2006/relationships/image" Target="../media/image9.png"/><Relationship Id="rId10" Type="http://schemas.openxmlformats.org/officeDocument/2006/relationships/hyperlink" Target="https://www.isaca.org/resources/news-and-trends/industry-news/2019/it-governance-101-it-governance-for-dummies-part-1" TargetMode="External"/><Relationship Id="rId4" Type="http://schemas.openxmlformats.org/officeDocument/2006/relationships/image" Target="../media/image48.jpeg"/><Relationship Id="rId9" Type="http://schemas.openxmlformats.org/officeDocument/2006/relationships/image" Target="../media/image38.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0.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itsm.tools/improving-business-value-serious-play/" TargetMode="External"/><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hyperlink" Target="https://itsm.tools/business-itil-4/" TargetMode="External"/><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hyperlink" Target="https://www.gamingworks.nl/wp-content/uploads/A-Belgian-city-council.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26397" y="2185990"/>
            <a:ext cx="3720313" cy="2554545"/>
          </a:xfrm>
          <a:prstGeom prst="rect">
            <a:avLst/>
          </a:prstGeom>
          <a:noFill/>
        </p:spPr>
        <p:txBody>
          <a:bodyPr wrap="none" rtlCol="0">
            <a:spAutoFit/>
          </a:bodyPr>
          <a:lstStyle/>
          <a:p>
            <a:pPr algn="ctr"/>
            <a:r>
              <a:rPr lang="en-US" sz="4000" i="1" dirty="0" smtClean="0"/>
              <a:t>“The </a:t>
            </a:r>
          </a:p>
          <a:p>
            <a:pPr algn="ctr"/>
            <a:r>
              <a:rPr lang="en-US" sz="4000" b="1" dirty="0" smtClean="0"/>
              <a:t>Shiny New Thing</a:t>
            </a:r>
          </a:p>
          <a:p>
            <a:pPr algn="ctr"/>
            <a:r>
              <a:rPr lang="en-US" sz="4000" i="1" dirty="0" smtClean="0"/>
              <a:t>that </a:t>
            </a:r>
          </a:p>
          <a:p>
            <a:pPr algn="ctr"/>
            <a:r>
              <a:rPr lang="en-US" sz="4000" b="1" i="1" dirty="0" smtClean="0"/>
              <a:t>really</a:t>
            </a:r>
            <a:r>
              <a:rPr lang="en-US" sz="4000" i="1" dirty="0" smtClean="0"/>
              <a:t> </a:t>
            </a:r>
            <a:r>
              <a:rPr lang="en-US" sz="4000" i="1" dirty="0"/>
              <a:t>helps</a:t>
            </a:r>
            <a:r>
              <a:rPr lang="en-US" sz="4000" i="1" dirty="0" smtClean="0"/>
              <a:t>!”</a:t>
            </a:r>
            <a:endParaRPr lang="en-US" sz="4000" i="1" dirty="0"/>
          </a:p>
        </p:txBody>
      </p:sp>
      <p:pic>
        <p:nvPicPr>
          <p:cNvPr id="11" name="Picture 10"/>
          <p:cNvPicPr>
            <a:picLocks noChangeAspect="1"/>
          </p:cNvPicPr>
          <p:nvPr/>
        </p:nvPicPr>
        <p:blipFill>
          <a:blip r:embed="rId3"/>
          <a:stretch>
            <a:fillRect/>
          </a:stretch>
        </p:blipFill>
        <p:spPr>
          <a:xfrm>
            <a:off x="2120900" y="1811235"/>
            <a:ext cx="4064000" cy="3289208"/>
          </a:xfrm>
          <a:prstGeom prst="rect">
            <a:avLst/>
          </a:prstGeom>
        </p:spPr>
      </p:pic>
      <p:pic>
        <p:nvPicPr>
          <p:cNvPr id="5" name="Picture 4" descr="Afbeeldingsresultaat voor klik hier but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02741">
            <a:off x="6783705" y="5303884"/>
            <a:ext cx="714168" cy="714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836612" y="5216515"/>
            <a:ext cx="1329164" cy="888905"/>
          </a:xfrm>
          <a:prstGeom prst="rect">
            <a:avLst/>
          </a:prstGeom>
        </p:spPr>
      </p:pic>
      <p:sp>
        <p:nvSpPr>
          <p:cNvPr id="3" name="TextBox 2"/>
          <p:cNvSpPr txBox="1"/>
          <p:nvPr/>
        </p:nvSpPr>
        <p:spPr>
          <a:xfrm>
            <a:off x="6944100" y="6037944"/>
            <a:ext cx="418704" cy="369332"/>
          </a:xfrm>
          <a:prstGeom prst="rect">
            <a:avLst/>
          </a:prstGeom>
          <a:noFill/>
        </p:spPr>
        <p:txBody>
          <a:bodyPr wrap="none" rtlCol="0">
            <a:spAutoFit/>
          </a:bodyPr>
          <a:lstStyle/>
          <a:p>
            <a:r>
              <a:rPr lang="en-US" dirty="0" smtClean="0"/>
              <a:t>30</a:t>
            </a:r>
            <a:endParaRPr lang="en-US" dirty="0"/>
          </a:p>
        </p:txBody>
      </p:sp>
      <p:sp>
        <p:nvSpPr>
          <p:cNvPr id="8" name="TextBox 7"/>
          <p:cNvSpPr txBox="1"/>
          <p:nvPr/>
        </p:nvSpPr>
        <p:spPr>
          <a:xfrm>
            <a:off x="8291842" y="6037944"/>
            <a:ext cx="301686" cy="369332"/>
          </a:xfrm>
          <a:prstGeom prst="rect">
            <a:avLst/>
          </a:prstGeom>
          <a:noFill/>
        </p:spPr>
        <p:txBody>
          <a:bodyPr wrap="none" rtlCol="0">
            <a:spAutoFit/>
          </a:bodyPr>
          <a:lstStyle/>
          <a:p>
            <a:r>
              <a:rPr lang="en-US" dirty="0" smtClean="0"/>
              <a:t>5</a:t>
            </a:r>
            <a:endParaRPr lang="en-US" dirty="0"/>
          </a:p>
        </p:txBody>
      </p:sp>
      <p:pic>
        <p:nvPicPr>
          <p:cNvPr id="4" name="Picture 3"/>
          <p:cNvPicPr>
            <a:picLocks noChangeAspect="1"/>
          </p:cNvPicPr>
          <p:nvPr/>
        </p:nvPicPr>
        <p:blipFill>
          <a:blip r:embed="rId6"/>
          <a:stretch>
            <a:fillRect/>
          </a:stretch>
        </p:blipFill>
        <p:spPr>
          <a:xfrm>
            <a:off x="9301203" y="5283993"/>
            <a:ext cx="801617" cy="824289"/>
          </a:xfrm>
          <a:prstGeom prst="rect">
            <a:avLst/>
          </a:prstGeom>
        </p:spPr>
      </p:pic>
      <p:sp>
        <p:nvSpPr>
          <p:cNvPr id="15" name="TextBox 14"/>
          <p:cNvSpPr txBox="1"/>
          <p:nvPr/>
        </p:nvSpPr>
        <p:spPr>
          <a:xfrm>
            <a:off x="9465541" y="6073113"/>
            <a:ext cx="418704" cy="369332"/>
          </a:xfrm>
          <a:prstGeom prst="rect">
            <a:avLst/>
          </a:prstGeom>
          <a:noFill/>
        </p:spPr>
        <p:txBody>
          <a:bodyPr wrap="none" rtlCol="0">
            <a:spAutoFit/>
          </a:bodyPr>
          <a:lstStyle/>
          <a:p>
            <a:r>
              <a:rPr lang="en-US" dirty="0" smtClean="0"/>
              <a:t>10</a:t>
            </a:r>
            <a:endParaRPr lang="en-US" dirty="0"/>
          </a:p>
        </p:txBody>
      </p:sp>
    </p:spTree>
    <p:extLst>
      <p:ext uri="{BB962C8B-B14F-4D97-AF65-F5344CB8AC3E}">
        <p14:creationId xmlns:p14="http://schemas.microsoft.com/office/powerpoint/2010/main" val="18693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190912" y="240344"/>
            <a:ext cx="6491521" cy="584775"/>
          </a:xfrm>
          <a:prstGeom prst="rect">
            <a:avLst/>
          </a:prstGeom>
          <a:noFill/>
        </p:spPr>
        <p:txBody>
          <a:bodyPr wrap="none" rtlCol="0">
            <a:spAutoFit/>
          </a:bodyPr>
          <a:lstStyle/>
          <a:p>
            <a:r>
              <a:rPr lang="en-US" sz="3200" b="1" dirty="0" smtClean="0">
                <a:solidFill>
                  <a:srgbClr val="1AA3F5"/>
                </a:solidFill>
                <a:latin typeface="Arial"/>
              </a:rPr>
              <a:t>‘L’ for Learner, ‘L’ for Leadership</a:t>
            </a:r>
            <a:endParaRPr lang="en-US" sz="3200" b="1" dirty="0">
              <a:solidFill>
                <a:srgbClr val="002060"/>
              </a:solidFill>
              <a:latin typeface="Arial"/>
            </a:endParaRPr>
          </a:p>
        </p:txBody>
      </p:sp>
      <p:pic>
        <p:nvPicPr>
          <p:cNvPr id="2" name="Picture 1"/>
          <p:cNvPicPr>
            <a:picLocks noChangeAspect="1"/>
          </p:cNvPicPr>
          <p:nvPr/>
        </p:nvPicPr>
        <p:blipFill>
          <a:blip r:embed="rId3"/>
          <a:stretch>
            <a:fillRect/>
          </a:stretch>
        </p:blipFill>
        <p:spPr>
          <a:xfrm>
            <a:off x="362832" y="4167955"/>
            <a:ext cx="1125188" cy="2551426"/>
          </a:xfrm>
          <a:prstGeom prst="rect">
            <a:avLst/>
          </a:prstGeom>
        </p:spPr>
      </p:pic>
      <p:pic>
        <p:nvPicPr>
          <p:cNvPr id="3" name="Picture 2"/>
          <p:cNvPicPr>
            <a:picLocks noChangeAspect="1"/>
          </p:cNvPicPr>
          <p:nvPr/>
        </p:nvPicPr>
        <p:blipFill>
          <a:blip r:embed="rId4"/>
          <a:stretch>
            <a:fillRect/>
          </a:stretch>
        </p:blipFill>
        <p:spPr>
          <a:xfrm rot="21198696">
            <a:off x="395530" y="6060236"/>
            <a:ext cx="2045093" cy="680986"/>
          </a:xfrm>
          <a:prstGeom prst="rect">
            <a:avLst/>
          </a:prstGeom>
        </p:spPr>
      </p:pic>
      <p:pic>
        <p:nvPicPr>
          <p:cNvPr id="4" name="Picture 3"/>
          <p:cNvPicPr>
            <a:picLocks noChangeAspect="1"/>
          </p:cNvPicPr>
          <p:nvPr/>
        </p:nvPicPr>
        <p:blipFill>
          <a:blip r:embed="rId5"/>
          <a:stretch>
            <a:fillRect/>
          </a:stretch>
        </p:blipFill>
        <p:spPr>
          <a:xfrm rot="21348172">
            <a:off x="1003176" y="239623"/>
            <a:ext cx="3851279" cy="5839210"/>
          </a:xfrm>
          <a:prstGeom prst="rect">
            <a:avLst/>
          </a:prstGeom>
        </p:spPr>
      </p:pic>
      <p:pic>
        <p:nvPicPr>
          <p:cNvPr id="6" name="Picture 5"/>
          <p:cNvPicPr>
            <a:picLocks noChangeAspect="1"/>
          </p:cNvPicPr>
          <p:nvPr/>
        </p:nvPicPr>
        <p:blipFill>
          <a:blip r:embed="rId6"/>
          <a:stretch>
            <a:fillRect/>
          </a:stretch>
        </p:blipFill>
        <p:spPr>
          <a:xfrm rot="664812">
            <a:off x="4385240" y="423661"/>
            <a:ext cx="3739868" cy="5692733"/>
          </a:xfrm>
          <a:prstGeom prst="rect">
            <a:avLst/>
          </a:prstGeom>
        </p:spPr>
      </p:pic>
      <p:grpSp>
        <p:nvGrpSpPr>
          <p:cNvPr id="9" name="Group 8"/>
          <p:cNvGrpSpPr/>
          <p:nvPr/>
        </p:nvGrpSpPr>
        <p:grpSpPr>
          <a:xfrm>
            <a:off x="8764427" y="166746"/>
            <a:ext cx="2870527" cy="1756747"/>
            <a:chOff x="8882666" y="2533031"/>
            <a:chExt cx="2870527" cy="1756747"/>
          </a:xfrm>
        </p:grpSpPr>
        <p:pic>
          <p:nvPicPr>
            <p:cNvPr id="7" name="Picture 6">
              <a:hlinkClick r:id="rId7"/>
            </p:cNvPr>
            <p:cNvPicPr>
              <a:picLocks noChangeAspect="1"/>
            </p:cNvPicPr>
            <p:nvPr/>
          </p:nvPicPr>
          <p:blipFill>
            <a:blip r:embed="rId8"/>
            <a:stretch>
              <a:fillRect/>
            </a:stretch>
          </p:blipFill>
          <p:spPr>
            <a:xfrm rot="294059">
              <a:off x="8882666" y="2533031"/>
              <a:ext cx="2675828" cy="1449408"/>
            </a:xfrm>
            <a:prstGeom prst="rect">
              <a:avLst/>
            </a:prstGeom>
            <a:ln>
              <a:noFill/>
            </a:ln>
            <a:effectLst>
              <a:outerShdw blurRad="292100" dist="139700" dir="2700000" algn="tl" rotWithShape="0">
                <a:srgbClr val="333333">
                  <a:alpha val="65000"/>
                </a:srgbClr>
              </a:outerShdw>
            </a:effectLst>
          </p:spPr>
        </p:pic>
        <p:pic>
          <p:nvPicPr>
            <p:cNvPr id="8" name="Picture 4" descr="Afbeeldingsresultaat voor klik hier button">
              <a:hlinkClick r:id="rId7"/>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9025" y="3575609"/>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81692" y="1257232"/>
            <a:ext cx="3458405" cy="3574806"/>
            <a:chOff x="4181692" y="1257232"/>
            <a:chExt cx="3458405" cy="3574806"/>
          </a:xfrm>
        </p:grpSpPr>
        <p:sp>
          <p:nvSpPr>
            <p:cNvPr id="5" name="Rounded Rectangle 4"/>
            <p:cNvSpPr/>
            <p:nvPr/>
          </p:nvSpPr>
          <p:spPr>
            <a:xfrm rot="690705">
              <a:off x="4655686" y="1923356"/>
              <a:ext cx="2984411" cy="2908682"/>
            </a:xfrm>
            <a:prstGeom prst="roundRect">
              <a:avLst>
                <a:gd name="adj" fmla="val 7760"/>
              </a:avLst>
            </a:prstGeom>
            <a:solidFill>
              <a:srgbClr val="5AADE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The need for executive and middle management commitment and Leadership skills</a:t>
              </a:r>
              <a:endParaRPr lang="en-US" sz="2800" dirty="0">
                <a:effectLst>
                  <a:outerShdw blurRad="38100" dist="38100" dir="2700000" algn="tl">
                    <a:srgbClr val="000000">
                      <a:alpha val="43137"/>
                    </a:srgbClr>
                  </a:outerShdw>
                </a:effectLst>
              </a:endParaRPr>
            </a:p>
          </p:txBody>
        </p:sp>
        <p:pic>
          <p:nvPicPr>
            <p:cNvPr id="13" name="Picture 12">
              <a:hlinkClick r:id="rId10"/>
            </p:cNvPr>
            <p:cNvPicPr>
              <a:picLocks noChangeAspect="1"/>
            </p:cNvPicPr>
            <p:nvPr/>
          </p:nvPicPr>
          <p:blipFill rotWithShape="1">
            <a:blip r:embed="rId11"/>
            <a:srcRect r="8399" b="15107"/>
            <a:stretch/>
          </p:blipFill>
          <p:spPr>
            <a:xfrm rot="21080773">
              <a:off x="4181692" y="1257232"/>
              <a:ext cx="1512988" cy="696525"/>
            </a:xfrm>
            <a:prstGeom prst="rect">
              <a:avLst/>
            </a:prstGeom>
            <a:ln>
              <a:noFill/>
            </a:ln>
            <a:effectLst>
              <a:outerShdw blurRad="292100" dist="139700" dir="2700000" algn="tl" rotWithShape="0">
                <a:srgbClr val="333333">
                  <a:alpha val="65000"/>
                </a:srgbClr>
              </a:outerShdw>
            </a:effectLst>
          </p:spPr>
        </p:pic>
      </p:grpSp>
      <p:grpSp>
        <p:nvGrpSpPr>
          <p:cNvPr id="18" name="Group 17"/>
          <p:cNvGrpSpPr/>
          <p:nvPr/>
        </p:nvGrpSpPr>
        <p:grpSpPr>
          <a:xfrm>
            <a:off x="8528971" y="3493543"/>
            <a:ext cx="3016112" cy="3107399"/>
            <a:chOff x="4794764" y="2991667"/>
            <a:chExt cx="3016112" cy="3107399"/>
          </a:xfrm>
        </p:grpSpPr>
        <p:pic>
          <p:nvPicPr>
            <p:cNvPr id="19" name="Picture 18"/>
            <p:cNvPicPr>
              <a:picLocks noChangeAspect="1"/>
            </p:cNvPicPr>
            <p:nvPr/>
          </p:nvPicPr>
          <p:blipFill>
            <a:blip r:embed="rId12"/>
            <a:stretch>
              <a:fillRect/>
            </a:stretch>
          </p:blipFill>
          <p:spPr>
            <a:xfrm>
              <a:off x="4794764" y="2991667"/>
              <a:ext cx="3016112" cy="3107399"/>
            </a:xfrm>
            <a:prstGeom prst="rect">
              <a:avLst/>
            </a:prstGeom>
          </p:spPr>
        </p:pic>
        <p:sp>
          <p:nvSpPr>
            <p:cNvPr id="20" name="TextBox 19"/>
            <p:cNvSpPr txBox="1"/>
            <p:nvPr/>
          </p:nvSpPr>
          <p:spPr>
            <a:xfrm rot="21408210">
              <a:off x="4898358" y="3642616"/>
              <a:ext cx="2584362" cy="2031325"/>
            </a:xfrm>
            <a:prstGeom prst="rect">
              <a:avLst/>
            </a:prstGeom>
            <a:noFill/>
          </p:spPr>
          <p:txBody>
            <a:bodyPr wrap="none" rtlCol="0">
              <a:spAutoFit/>
            </a:bodyPr>
            <a:lstStyle/>
            <a:p>
              <a:pPr algn="ctr"/>
              <a:r>
                <a:rPr lang="en-US" dirty="0" smtClean="0">
                  <a:latin typeface="Comic Sans MS" panose="030F0702030302020204" pitchFamily="66" charset="0"/>
                </a:rPr>
                <a:t>Develop Leadership</a:t>
              </a:r>
              <a:br>
                <a:rPr lang="en-US" dirty="0" smtClean="0">
                  <a:latin typeface="Comic Sans MS" panose="030F0702030302020204" pitchFamily="66" charset="0"/>
                </a:rPr>
              </a:br>
              <a:r>
                <a:rPr lang="en-US" dirty="0" smtClean="0">
                  <a:latin typeface="Comic Sans MS" panose="030F0702030302020204" pitchFamily="66" charset="0"/>
                </a:rPr>
                <a:t>skills for </a:t>
              </a:r>
            </a:p>
            <a:p>
              <a:pPr algn="ctr"/>
              <a:r>
                <a:rPr lang="en-US" dirty="0" smtClean="0">
                  <a:latin typeface="Comic Sans MS" panose="030F0702030302020204" pitchFamily="66" charset="0"/>
                </a:rPr>
                <a:t>‘New ways of working’ </a:t>
              </a:r>
              <a:br>
                <a:rPr lang="en-US" dirty="0" smtClean="0">
                  <a:latin typeface="Comic Sans MS" panose="030F0702030302020204" pitchFamily="66" charset="0"/>
                </a:rPr>
              </a:br>
              <a:r>
                <a:rPr lang="en-US" dirty="0" smtClean="0">
                  <a:latin typeface="Comic Sans MS" panose="030F0702030302020204" pitchFamily="66" charset="0"/>
                </a:rPr>
                <a:t>Take a look at </a:t>
              </a:r>
              <a:br>
                <a:rPr lang="en-US" dirty="0" smtClean="0">
                  <a:latin typeface="Comic Sans MS" panose="030F0702030302020204" pitchFamily="66" charset="0"/>
                </a:rPr>
              </a:br>
              <a:r>
                <a:rPr lang="en-US" b="1" dirty="0" smtClean="0">
                  <a:latin typeface="Comic Sans MS" panose="030F0702030302020204" pitchFamily="66" charset="0"/>
                </a:rPr>
                <a:t>DASA leadership </a:t>
              </a:r>
              <a:br>
                <a:rPr lang="en-US" b="1" dirty="0" smtClean="0">
                  <a:latin typeface="Comic Sans MS" panose="030F0702030302020204" pitchFamily="66" charset="0"/>
                </a:rPr>
              </a:br>
              <a:r>
                <a:rPr lang="en-US" b="1" dirty="0" smtClean="0">
                  <a:latin typeface="Comic Sans MS" panose="030F0702030302020204" pitchFamily="66" charset="0"/>
                </a:rPr>
                <a:t>program</a:t>
              </a:r>
              <a:r>
                <a:rPr lang="en-US" dirty="0" smtClean="0">
                  <a:latin typeface="Comic Sans MS" panose="030F0702030302020204" pitchFamily="66" charset="0"/>
                </a:rPr>
                <a:t/>
              </a:r>
              <a:br>
                <a:rPr lang="en-US" dirty="0" smtClean="0">
                  <a:latin typeface="Comic Sans MS" panose="030F0702030302020204" pitchFamily="66" charset="0"/>
                </a:rPr>
              </a:br>
              <a:endParaRPr lang="en-US" dirty="0">
                <a:latin typeface="Comic Sans MS" panose="030F0702030302020204" pitchFamily="66" charset="0"/>
              </a:endParaRPr>
            </a:p>
          </p:txBody>
        </p:sp>
        <p:sp>
          <p:nvSpPr>
            <p:cNvPr id="21" name="TextBox 20"/>
            <p:cNvSpPr txBox="1"/>
            <p:nvPr/>
          </p:nvSpPr>
          <p:spPr>
            <a:xfrm>
              <a:off x="4799632" y="3305398"/>
              <a:ext cx="720069"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Tip5</a:t>
              </a:r>
              <a:endParaRPr lang="en-US" sz="2400" dirty="0">
                <a:solidFill>
                  <a:srgbClr val="FF0000"/>
                </a:solidFill>
                <a:latin typeface="AR BLANCA" panose="02000000000000000000" pitchFamily="2" charset="0"/>
              </a:endParaRPr>
            </a:p>
          </p:txBody>
        </p:sp>
      </p:grpSp>
      <p:pic>
        <p:nvPicPr>
          <p:cNvPr id="22" name="Picture 21"/>
          <p:cNvPicPr>
            <a:picLocks noChangeAspect="1"/>
          </p:cNvPicPr>
          <p:nvPr/>
        </p:nvPicPr>
        <p:blipFill rotWithShape="1">
          <a:blip r:embed="rId13">
            <a:lum bright="70000" contrast="-70000"/>
          </a:blip>
          <a:srcRect t="60615" r="56080" b="10769"/>
          <a:stretch/>
        </p:blipFill>
        <p:spPr>
          <a:xfrm rot="2514165">
            <a:off x="8273867" y="14220"/>
            <a:ext cx="123182" cy="83467"/>
          </a:xfrm>
          <a:prstGeom prst="rect">
            <a:avLst/>
          </a:prstGeom>
        </p:spPr>
      </p:pic>
      <p:pic>
        <p:nvPicPr>
          <p:cNvPr id="24" name="Picture 23"/>
          <p:cNvPicPr>
            <a:picLocks noChangeAspect="1"/>
          </p:cNvPicPr>
          <p:nvPr/>
        </p:nvPicPr>
        <p:blipFill rotWithShape="1">
          <a:blip r:embed="rId13">
            <a:lum bright="70000" contrast="-70000"/>
          </a:blip>
          <a:srcRect t="60615" r="56080" b="10769"/>
          <a:stretch/>
        </p:blipFill>
        <p:spPr>
          <a:xfrm rot="2514165">
            <a:off x="8426267" y="114368"/>
            <a:ext cx="123182" cy="83467"/>
          </a:xfrm>
          <a:prstGeom prst="rect">
            <a:avLst/>
          </a:prstGeom>
        </p:spPr>
      </p:pic>
      <p:pic>
        <p:nvPicPr>
          <p:cNvPr id="25" name="Picture 24"/>
          <p:cNvPicPr>
            <a:picLocks noChangeAspect="1"/>
          </p:cNvPicPr>
          <p:nvPr/>
        </p:nvPicPr>
        <p:blipFill rotWithShape="1">
          <a:blip r:embed="rId13">
            <a:lum bright="70000" contrast="-70000"/>
          </a:blip>
          <a:srcRect t="60615" r="56080" b="10769"/>
          <a:stretch/>
        </p:blipFill>
        <p:spPr>
          <a:xfrm rot="2514165">
            <a:off x="8578667" y="-20618"/>
            <a:ext cx="123182" cy="83467"/>
          </a:xfrm>
          <a:prstGeom prst="rect">
            <a:avLst/>
          </a:prstGeom>
        </p:spPr>
      </p:pic>
      <p:grpSp>
        <p:nvGrpSpPr>
          <p:cNvPr id="26" name="Group 25"/>
          <p:cNvGrpSpPr/>
          <p:nvPr/>
        </p:nvGrpSpPr>
        <p:grpSpPr>
          <a:xfrm>
            <a:off x="1433869" y="2359039"/>
            <a:ext cx="3016112" cy="3107399"/>
            <a:chOff x="4794764" y="2991667"/>
            <a:chExt cx="3016112" cy="3107399"/>
          </a:xfrm>
        </p:grpSpPr>
        <p:pic>
          <p:nvPicPr>
            <p:cNvPr id="27" name="Picture 26"/>
            <p:cNvPicPr>
              <a:picLocks noChangeAspect="1"/>
            </p:cNvPicPr>
            <p:nvPr/>
          </p:nvPicPr>
          <p:blipFill>
            <a:blip r:embed="rId12"/>
            <a:stretch>
              <a:fillRect/>
            </a:stretch>
          </p:blipFill>
          <p:spPr>
            <a:xfrm>
              <a:off x="4794764" y="2991667"/>
              <a:ext cx="3016112" cy="3107399"/>
            </a:xfrm>
            <a:prstGeom prst="rect">
              <a:avLst/>
            </a:prstGeom>
          </p:spPr>
        </p:pic>
        <p:sp>
          <p:nvSpPr>
            <p:cNvPr id="28" name="TextBox 27"/>
            <p:cNvSpPr txBox="1"/>
            <p:nvPr/>
          </p:nvSpPr>
          <p:spPr>
            <a:xfrm rot="21408210">
              <a:off x="4960171" y="3536346"/>
              <a:ext cx="2528256" cy="2308324"/>
            </a:xfrm>
            <a:prstGeom prst="rect">
              <a:avLst/>
            </a:prstGeom>
            <a:noFill/>
          </p:spPr>
          <p:txBody>
            <a:bodyPr wrap="none" rtlCol="0">
              <a:spAutoFit/>
            </a:bodyPr>
            <a:lstStyle/>
            <a:p>
              <a:pPr algn="ctr"/>
              <a:r>
                <a:rPr lang="en-US" dirty="0" smtClean="0">
                  <a:latin typeface="Comic Sans MS" panose="030F0702030302020204" pitchFamily="66" charset="0"/>
                </a:rPr>
                <a:t>Define and agree </a:t>
              </a:r>
              <a:br>
                <a:rPr lang="en-US" dirty="0" smtClean="0">
                  <a:latin typeface="Comic Sans MS" panose="030F0702030302020204" pitchFamily="66" charset="0"/>
                </a:rPr>
              </a:br>
              <a:r>
                <a:rPr lang="en-US" dirty="0" smtClean="0">
                  <a:latin typeface="Comic Sans MS" panose="030F0702030302020204" pitchFamily="66" charset="0"/>
                </a:rPr>
                <a:t>what 5 key behaviors </a:t>
              </a:r>
              <a:br>
                <a:rPr lang="en-US" dirty="0" smtClean="0">
                  <a:latin typeface="Comic Sans MS" panose="030F0702030302020204" pitchFamily="66" charset="0"/>
                </a:rPr>
              </a:br>
              <a:r>
                <a:rPr lang="en-US" b="1" dirty="0" smtClean="0">
                  <a:latin typeface="Comic Sans MS" panose="030F0702030302020204" pitchFamily="66" charset="0"/>
                </a:rPr>
                <a:t>demonstrate</a:t>
              </a:r>
              <a:r>
                <a:rPr lang="en-US" dirty="0" smtClean="0">
                  <a:latin typeface="Comic Sans MS" panose="030F0702030302020204" pitchFamily="66" charset="0"/>
                </a:rPr>
                <a:t> </a:t>
              </a:r>
              <a:br>
                <a:rPr lang="en-US" dirty="0" smtClean="0">
                  <a:latin typeface="Comic Sans MS" panose="030F0702030302020204" pitchFamily="66" charset="0"/>
                </a:rPr>
              </a:br>
              <a:r>
                <a:rPr lang="en-US" b="1" dirty="0" smtClean="0">
                  <a:latin typeface="Comic Sans MS" panose="030F0702030302020204" pitchFamily="66" charset="0"/>
                </a:rPr>
                <a:t>Commitment</a:t>
              </a:r>
              <a:r>
                <a:rPr lang="en-US" dirty="0" smtClean="0">
                  <a:latin typeface="Comic Sans MS" panose="030F0702030302020204" pitchFamily="66" charset="0"/>
                </a:rPr>
                <a:t>?</a:t>
              </a:r>
            </a:p>
            <a:p>
              <a:pPr algn="ctr"/>
              <a:r>
                <a:rPr lang="en-US" dirty="0" smtClean="0">
                  <a:latin typeface="Comic Sans MS" panose="030F0702030302020204" pitchFamily="66" charset="0"/>
                </a:rPr>
                <a:t>e.g. </a:t>
              </a:r>
              <a:br>
                <a:rPr lang="en-US" dirty="0" smtClean="0">
                  <a:latin typeface="Comic Sans MS" panose="030F0702030302020204" pitchFamily="66" charset="0"/>
                </a:rPr>
              </a:br>
              <a:r>
                <a:rPr lang="en-US" b="1" dirty="0" smtClean="0">
                  <a:latin typeface="Comic Sans MS" panose="030F0702030302020204" pitchFamily="66" charset="0"/>
                </a:rPr>
                <a:t>Reserve time </a:t>
              </a:r>
              <a:r>
                <a:rPr lang="en-US" dirty="0" smtClean="0">
                  <a:latin typeface="Comic Sans MS" panose="030F0702030302020204" pitchFamily="66" charset="0"/>
                </a:rPr>
                <a:t>(WIP) </a:t>
              </a:r>
              <a:br>
                <a:rPr lang="en-US" dirty="0" smtClean="0">
                  <a:latin typeface="Comic Sans MS" panose="030F0702030302020204" pitchFamily="66" charset="0"/>
                </a:rPr>
              </a:br>
              <a:r>
                <a:rPr lang="en-US" dirty="0" smtClean="0">
                  <a:latin typeface="Comic Sans MS" panose="030F0702030302020204" pitchFamily="66" charset="0"/>
                </a:rPr>
                <a:t>for learning &amp; </a:t>
              </a:r>
              <a:br>
                <a:rPr lang="en-US" dirty="0" smtClean="0">
                  <a:latin typeface="Comic Sans MS" panose="030F0702030302020204" pitchFamily="66" charset="0"/>
                </a:rPr>
              </a:br>
              <a:r>
                <a:rPr lang="en-US" dirty="0" smtClean="0">
                  <a:latin typeface="Comic Sans MS" panose="030F0702030302020204" pitchFamily="66" charset="0"/>
                </a:rPr>
                <a:t>Improving! </a:t>
              </a:r>
              <a:endParaRPr lang="en-US" dirty="0">
                <a:latin typeface="Comic Sans MS" panose="030F0702030302020204" pitchFamily="66" charset="0"/>
              </a:endParaRPr>
            </a:p>
          </p:txBody>
        </p:sp>
        <p:sp>
          <p:nvSpPr>
            <p:cNvPr id="29" name="TextBox 28"/>
            <p:cNvSpPr txBox="1"/>
            <p:nvPr/>
          </p:nvSpPr>
          <p:spPr>
            <a:xfrm>
              <a:off x="4830135" y="3256367"/>
              <a:ext cx="721672"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Tip4</a:t>
              </a:r>
              <a:endParaRPr lang="en-US" sz="2400" dirty="0">
                <a:solidFill>
                  <a:srgbClr val="FF0000"/>
                </a:solidFill>
                <a:latin typeface="AR BLANCA" panose="02000000000000000000" pitchFamily="2" charset="0"/>
              </a:endParaRPr>
            </a:p>
          </p:txBody>
        </p:sp>
      </p:grpSp>
      <p:grpSp>
        <p:nvGrpSpPr>
          <p:cNvPr id="33" name="Group 32"/>
          <p:cNvGrpSpPr/>
          <p:nvPr/>
        </p:nvGrpSpPr>
        <p:grpSpPr>
          <a:xfrm rot="21063172">
            <a:off x="8061905" y="2067742"/>
            <a:ext cx="3119723" cy="1481707"/>
            <a:chOff x="6550210" y="3699853"/>
            <a:chExt cx="3463777" cy="1532565"/>
          </a:xfrm>
        </p:grpSpPr>
        <p:pic>
          <p:nvPicPr>
            <p:cNvPr id="17" name="Picture 16">
              <a:hlinkClick r:id="rId14"/>
            </p:cNvPr>
            <p:cNvPicPr>
              <a:picLocks noChangeAspect="1"/>
            </p:cNvPicPr>
            <p:nvPr/>
          </p:nvPicPr>
          <p:blipFill rotWithShape="1">
            <a:blip r:embed="rId15"/>
            <a:srcRect r="2923" b="4771"/>
            <a:stretch/>
          </p:blipFill>
          <p:spPr>
            <a:xfrm>
              <a:off x="6955494" y="3699853"/>
              <a:ext cx="3058493" cy="1532565"/>
            </a:xfrm>
            <a:prstGeom prst="rect">
              <a:avLst/>
            </a:prstGeom>
            <a:ln>
              <a:noFill/>
            </a:ln>
            <a:effectLst>
              <a:outerShdw blurRad="292100" dist="139700" dir="2700000" algn="tl" rotWithShape="0">
                <a:srgbClr val="333333">
                  <a:alpha val="65000"/>
                </a:srgbClr>
              </a:outerShdw>
            </a:effectLst>
          </p:spPr>
        </p:pic>
        <p:pic>
          <p:nvPicPr>
            <p:cNvPr id="32" name="Picture 4" descr="Afbeeldingsresultaat voor klik hier button">
              <a:hlinkClick r:id="rId14"/>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0210" y="4073705"/>
              <a:ext cx="770773" cy="770774"/>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hlinkClick r:id="rId16"/>
          </p:cNvPr>
          <p:cNvPicPr>
            <a:picLocks noChangeAspect="1"/>
          </p:cNvPicPr>
          <p:nvPr/>
        </p:nvPicPr>
        <p:blipFill>
          <a:blip r:embed="rId17"/>
          <a:stretch>
            <a:fillRect/>
          </a:stretch>
        </p:blipFill>
        <p:spPr>
          <a:xfrm rot="814941">
            <a:off x="10545817" y="5618899"/>
            <a:ext cx="513481" cy="597071"/>
          </a:xfrm>
          <a:prstGeom prst="rect">
            <a:avLst/>
          </a:prstGeom>
        </p:spPr>
      </p:pic>
    </p:spTree>
    <p:extLst>
      <p:ext uri="{BB962C8B-B14F-4D97-AF65-F5344CB8AC3E}">
        <p14:creationId xmlns:p14="http://schemas.microsoft.com/office/powerpoint/2010/main" val="18456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408354" y="165298"/>
            <a:ext cx="1672253" cy="646331"/>
          </a:xfrm>
          <a:prstGeom prst="rect">
            <a:avLst/>
          </a:prstGeom>
          <a:noFill/>
        </p:spPr>
        <p:txBody>
          <a:bodyPr wrap="none" rtlCol="0">
            <a:spAutoFit/>
          </a:bodyPr>
          <a:lstStyle/>
          <a:p>
            <a:r>
              <a:rPr lang="en-US" sz="3600" b="1" dirty="0" smtClean="0">
                <a:solidFill>
                  <a:srgbClr val="1AA3F5"/>
                </a:solidFill>
                <a:latin typeface="Arial"/>
              </a:rPr>
              <a:t>8-Field</a:t>
            </a:r>
            <a:endParaRPr lang="en-US" sz="3600" b="1" dirty="0">
              <a:solidFill>
                <a:srgbClr val="002060"/>
              </a:solidFill>
              <a:latin typeface="Arial"/>
            </a:endParaRPr>
          </a:p>
        </p:txBody>
      </p:sp>
      <p:sp>
        <p:nvSpPr>
          <p:cNvPr id="43" name="Rectangle 42"/>
          <p:cNvSpPr/>
          <p:nvPr/>
        </p:nvSpPr>
        <p:spPr>
          <a:xfrm>
            <a:off x="2091215" y="2253313"/>
            <a:ext cx="6812747" cy="1938992"/>
          </a:xfrm>
          <a:prstGeom prst="rect">
            <a:avLst/>
          </a:prstGeom>
        </p:spPr>
        <p:txBody>
          <a:bodyPr wrap="square">
            <a:spAutoFit/>
          </a:bodyPr>
          <a:lstStyle/>
          <a:p>
            <a:pPr algn="ctr"/>
            <a:r>
              <a:rPr lang="en-US" sz="4000" dirty="0">
                <a:solidFill>
                  <a:srgbClr val="1AA3F5"/>
                </a:solidFill>
              </a:rPr>
              <a:t>‘Insanity Is Doing the Same Thing Over and Over Again and Expecting Different Results’ </a:t>
            </a:r>
          </a:p>
        </p:txBody>
      </p:sp>
      <p:pic>
        <p:nvPicPr>
          <p:cNvPr id="3" name="Picture 2"/>
          <p:cNvPicPr>
            <a:picLocks noChangeAspect="1"/>
          </p:cNvPicPr>
          <p:nvPr/>
        </p:nvPicPr>
        <p:blipFill rotWithShape="1">
          <a:blip r:embed="rId3"/>
          <a:srcRect t="45925"/>
          <a:stretch/>
        </p:blipFill>
        <p:spPr>
          <a:xfrm rot="5194484">
            <a:off x="393244" y="502325"/>
            <a:ext cx="1125188" cy="1379672"/>
          </a:xfrm>
          <a:prstGeom prst="rect">
            <a:avLst/>
          </a:prstGeom>
        </p:spPr>
      </p:pic>
      <p:pic>
        <p:nvPicPr>
          <p:cNvPr id="8" name="Picture 7"/>
          <p:cNvPicPr>
            <a:picLocks noChangeAspect="1"/>
          </p:cNvPicPr>
          <p:nvPr/>
        </p:nvPicPr>
        <p:blipFill>
          <a:blip r:embed="rId4"/>
          <a:stretch>
            <a:fillRect/>
          </a:stretch>
        </p:blipFill>
        <p:spPr>
          <a:xfrm rot="5744866">
            <a:off x="-118313" y="1334678"/>
            <a:ext cx="2115495" cy="920576"/>
          </a:xfrm>
          <a:prstGeom prst="rect">
            <a:avLst/>
          </a:prstGeom>
        </p:spPr>
      </p:pic>
      <p:pic>
        <p:nvPicPr>
          <p:cNvPr id="4" name="Picture 3"/>
          <p:cNvPicPr>
            <a:picLocks noChangeAspect="1"/>
          </p:cNvPicPr>
          <p:nvPr/>
        </p:nvPicPr>
        <p:blipFill rotWithShape="1">
          <a:blip r:embed="rId3"/>
          <a:srcRect b="54740"/>
          <a:stretch/>
        </p:blipFill>
        <p:spPr>
          <a:xfrm rot="5178644">
            <a:off x="1409532" y="45609"/>
            <a:ext cx="1125188" cy="2164312"/>
          </a:xfrm>
          <a:prstGeom prst="rect">
            <a:avLst/>
          </a:prstGeom>
        </p:spPr>
      </p:pic>
      <p:grpSp>
        <p:nvGrpSpPr>
          <p:cNvPr id="13" name="Group 12"/>
          <p:cNvGrpSpPr/>
          <p:nvPr/>
        </p:nvGrpSpPr>
        <p:grpSpPr>
          <a:xfrm>
            <a:off x="1753533" y="644186"/>
            <a:ext cx="3206642" cy="5145542"/>
            <a:chOff x="1760589" y="661273"/>
            <a:chExt cx="3206642" cy="5145542"/>
          </a:xfrm>
        </p:grpSpPr>
        <p:grpSp>
          <p:nvGrpSpPr>
            <p:cNvPr id="10" name="Group 9"/>
            <p:cNvGrpSpPr/>
            <p:nvPr/>
          </p:nvGrpSpPr>
          <p:grpSpPr>
            <a:xfrm>
              <a:off x="1760589" y="661273"/>
              <a:ext cx="3206642" cy="5145542"/>
              <a:chOff x="4134128" y="701209"/>
              <a:chExt cx="3206642" cy="5145542"/>
            </a:xfrm>
          </p:grpSpPr>
          <p:pic>
            <p:nvPicPr>
              <p:cNvPr id="2" name="Picture 3"/>
              <p:cNvPicPr>
                <a:picLocks noChangeAspect="1"/>
              </p:cNvPicPr>
              <p:nvPr/>
            </p:nvPicPr>
            <p:blipFill>
              <a:blip r:embed="rId5"/>
              <a:srcRect/>
              <a:stretch>
                <a:fillRect/>
              </a:stretch>
            </p:blipFill>
            <p:spPr bwMode="auto">
              <a:xfrm rot="21064572">
                <a:off x="4134128" y="701209"/>
                <a:ext cx="3206642" cy="514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4435888" y="1123405"/>
                <a:ext cx="59638" cy="287383"/>
              </a:xfrm>
              <a:custGeom>
                <a:avLst/>
                <a:gdLst>
                  <a:gd name="connsiteX0" fmla="*/ 59638 w 59638"/>
                  <a:gd name="connsiteY0" fmla="*/ 0 h 287383"/>
                  <a:gd name="connsiteX1" fmla="*/ 7387 w 59638"/>
                  <a:gd name="connsiteY1" fmla="*/ 65314 h 287383"/>
                  <a:gd name="connsiteX2" fmla="*/ 46575 w 59638"/>
                  <a:gd name="connsiteY2" fmla="*/ 143692 h 287383"/>
                  <a:gd name="connsiteX3" fmla="*/ 7387 w 59638"/>
                  <a:gd name="connsiteY3" fmla="*/ 287383 h 287383"/>
                </a:gdLst>
                <a:ahLst/>
                <a:cxnLst>
                  <a:cxn ang="0">
                    <a:pos x="connsiteX0" y="connsiteY0"/>
                  </a:cxn>
                  <a:cxn ang="0">
                    <a:pos x="connsiteX1" y="connsiteY1"/>
                  </a:cxn>
                  <a:cxn ang="0">
                    <a:pos x="connsiteX2" y="connsiteY2"/>
                  </a:cxn>
                  <a:cxn ang="0">
                    <a:pos x="connsiteX3" y="connsiteY3"/>
                  </a:cxn>
                </a:cxnLst>
                <a:rect l="l" t="t" r="r" b="b"/>
                <a:pathLst>
                  <a:path w="59638" h="287383">
                    <a:moveTo>
                      <a:pt x="59638" y="0"/>
                    </a:moveTo>
                    <a:cubicBezTo>
                      <a:pt x="42221" y="21771"/>
                      <a:pt x="17176" y="39208"/>
                      <a:pt x="7387" y="65314"/>
                    </a:cubicBezTo>
                    <a:cubicBezTo>
                      <a:pt x="897" y="82620"/>
                      <a:pt x="40766" y="134978"/>
                      <a:pt x="46575" y="143692"/>
                    </a:cubicBezTo>
                    <a:cubicBezTo>
                      <a:pt x="-25220" y="191555"/>
                      <a:pt x="7387" y="154118"/>
                      <a:pt x="7387" y="287383"/>
                    </a:cubicBezTo>
                  </a:path>
                </a:pathLst>
              </a:custGeom>
              <a:noFill/>
              <a:ln w="19050">
                <a:solidFill>
                  <a:srgbClr val="7DA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377960" y="1056028"/>
                <a:ext cx="209006" cy="158817"/>
              </a:xfrm>
              <a:custGeom>
                <a:avLst/>
                <a:gdLst>
                  <a:gd name="connsiteX0" fmla="*/ 65315 w 209006"/>
                  <a:gd name="connsiteY0" fmla="*/ 132691 h 158817"/>
                  <a:gd name="connsiteX1" fmla="*/ 156755 w 209006"/>
                  <a:gd name="connsiteY1" fmla="*/ 41251 h 158817"/>
                  <a:gd name="connsiteX2" fmla="*/ 117566 w 209006"/>
                  <a:gd name="connsiteY2" fmla="*/ 54314 h 158817"/>
                  <a:gd name="connsiteX3" fmla="*/ 169818 w 209006"/>
                  <a:gd name="connsiteY3" fmla="*/ 41251 h 158817"/>
                  <a:gd name="connsiteX4" fmla="*/ 209006 w 209006"/>
                  <a:gd name="connsiteY4" fmla="*/ 15126 h 158817"/>
                  <a:gd name="connsiteX5" fmla="*/ 169818 w 209006"/>
                  <a:gd name="connsiteY5" fmla="*/ 2063 h 158817"/>
                  <a:gd name="connsiteX6" fmla="*/ 143692 w 209006"/>
                  <a:gd name="connsiteY6" fmla="*/ 41251 h 158817"/>
                  <a:gd name="connsiteX7" fmla="*/ 78378 w 209006"/>
                  <a:gd name="connsiteY7" fmla="*/ 54314 h 158817"/>
                  <a:gd name="connsiteX8" fmla="*/ 39189 w 209006"/>
                  <a:gd name="connsiteY8" fmla="*/ 67377 h 158817"/>
                  <a:gd name="connsiteX9" fmla="*/ 13063 w 209006"/>
                  <a:gd name="connsiteY9" fmla="*/ 28189 h 158817"/>
                  <a:gd name="connsiteX10" fmla="*/ 52252 w 209006"/>
                  <a:gd name="connsiteY10" fmla="*/ 41251 h 158817"/>
                  <a:gd name="connsiteX11" fmla="*/ 78378 w 209006"/>
                  <a:gd name="connsiteY11" fmla="*/ 80440 h 158817"/>
                  <a:gd name="connsiteX12" fmla="*/ 26126 w 209006"/>
                  <a:gd name="connsiteY12" fmla="*/ 145754 h 158817"/>
                  <a:gd name="connsiteX13" fmla="*/ 0 w 209006"/>
                  <a:gd name="connsiteY13" fmla="*/ 158817 h 15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006" h="158817">
                    <a:moveTo>
                      <a:pt x="65315" y="132691"/>
                    </a:moveTo>
                    <a:cubicBezTo>
                      <a:pt x="83779" y="40373"/>
                      <a:pt x="57315" y="74399"/>
                      <a:pt x="156755" y="41251"/>
                    </a:cubicBezTo>
                    <a:cubicBezTo>
                      <a:pt x="169818" y="36897"/>
                      <a:pt x="104208" y="57654"/>
                      <a:pt x="117566" y="54314"/>
                    </a:cubicBezTo>
                    <a:lnTo>
                      <a:pt x="169818" y="41251"/>
                    </a:lnTo>
                    <a:cubicBezTo>
                      <a:pt x="182881" y="32543"/>
                      <a:pt x="209006" y="30825"/>
                      <a:pt x="209006" y="15126"/>
                    </a:cubicBezTo>
                    <a:cubicBezTo>
                      <a:pt x="209006" y="1357"/>
                      <a:pt x="182603" y="-3051"/>
                      <a:pt x="169818" y="2063"/>
                    </a:cubicBezTo>
                    <a:cubicBezTo>
                      <a:pt x="155241" y="7894"/>
                      <a:pt x="157323" y="33462"/>
                      <a:pt x="143692" y="41251"/>
                    </a:cubicBezTo>
                    <a:cubicBezTo>
                      <a:pt x="124415" y="52266"/>
                      <a:pt x="99918" y="48929"/>
                      <a:pt x="78378" y="54314"/>
                    </a:cubicBezTo>
                    <a:cubicBezTo>
                      <a:pt x="65020" y="57654"/>
                      <a:pt x="52252" y="63023"/>
                      <a:pt x="39189" y="67377"/>
                    </a:cubicBezTo>
                    <a:cubicBezTo>
                      <a:pt x="30480" y="54314"/>
                      <a:pt x="-1831" y="23225"/>
                      <a:pt x="13063" y="28189"/>
                    </a:cubicBezTo>
                    <a:lnTo>
                      <a:pt x="52252" y="41251"/>
                    </a:lnTo>
                    <a:cubicBezTo>
                      <a:pt x="60961" y="54314"/>
                      <a:pt x="76158" y="64898"/>
                      <a:pt x="78378" y="80440"/>
                    </a:cubicBezTo>
                    <a:cubicBezTo>
                      <a:pt x="87018" y="140919"/>
                      <a:pt x="63140" y="130949"/>
                      <a:pt x="26126" y="145754"/>
                    </a:cubicBezTo>
                    <a:cubicBezTo>
                      <a:pt x="17086" y="149370"/>
                      <a:pt x="8709" y="154463"/>
                      <a:pt x="0" y="158817"/>
                    </a:cubicBezTo>
                  </a:path>
                </a:pathLst>
              </a:custGeom>
              <a:noFill/>
              <a:ln w="19050">
                <a:solidFill>
                  <a:srgbClr val="7DA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2090057" y="1175657"/>
              <a:ext cx="169854" cy="117566"/>
            </a:xfrm>
            <a:custGeom>
              <a:avLst/>
              <a:gdLst>
                <a:gd name="connsiteX0" fmla="*/ 0 w 169854"/>
                <a:gd name="connsiteY0" fmla="*/ 13063 h 117566"/>
                <a:gd name="connsiteX1" fmla="*/ 65314 w 169854"/>
                <a:gd name="connsiteY1" fmla="*/ 26126 h 117566"/>
                <a:gd name="connsiteX2" fmla="*/ 91440 w 169854"/>
                <a:gd name="connsiteY2" fmla="*/ 65314 h 117566"/>
                <a:gd name="connsiteX3" fmla="*/ 130629 w 169854"/>
                <a:gd name="connsiteY3" fmla="*/ 78377 h 117566"/>
                <a:gd name="connsiteX4" fmla="*/ 143692 w 169854"/>
                <a:gd name="connsiteY4" fmla="*/ 117566 h 117566"/>
                <a:gd name="connsiteX5" fmla="*/ 156754 w 169854"/>
                <a:gd name="connsiteY5" fmla="*/ 26126 h 117566"/>
                <a:gd name="connsiteX6" fmla="*/ 91440 w 169854"/>
                <a:gd name="connsiteY6" fmla="*/ 0 h 11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54" h="117566">
                  <a:moveTo>
                    <a:pt x="0" y="13063"/>
                  </a:moveTo>
                  <a:cubicBezTo>
                    <a:pt x="21771" y="17417"/>
                    <a:pt x="46037" y="15111"/>
                    <a:pt x="65314" y="26126"/>
                  </a:cubicBezTo>
                  <a:cubicBezTo>
                    <a:pt x="78945" y="33915"/>
                    <a:pt x="79181" y="55507"/>
                    <a:pt x="91440" y="65314"/>
                  </a:cubicBezTo>
                  <a:cubicBezTo>
                    <a:pt x="102192" y="73916"/>
                    <a:pt x="117566" y="74023"/>
                    <a:pt x="130629" y="78377"/>
                  </a:cubicBezTo>
                  <a:cubicBezTo>
                    <a:pt x="134983" y="91440"/>
                    <a:pt x="129922" y="117566"/>
                    <a:pt x="143692" y="117566"/>
                  </a:cubicBezTo>
                  <a:cubicBezTo>
                    <a:pt x="188667" y="117566"/>
                    <a:pt x="163457" y="31712"/>
                    <a:pt x="156754" y="26126"/>
                  </a:cubicBezTo>
                  <a:cubicBezTo>
                    <a:pt x="87170" y="-31860"/>
                    <a:pt x="91440" y="43908"/>
                    <a:pt x="91440" y="0"/>
                  </a:cubicBezTo>
                </a:path>
              </a:pathLst>
            </a:custGeom>
            <a:solidFill>
              <a:srgbClr val="7DA029"/>
            </a:solidFill>
            <a:ln>
              <a:solidFill>
                <a:srgbClr val="7DA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3"/>
          <p:cNvPicPr>
            <a:picLocks noChangeAspect="1"/>
          </p:cNvPicPr>
          <p:nvPr/>
        </p:nvPicPr>
        <p:blipFill>
          <a:blip r:embed="rId6"/>
          <a:srcRect/>
          <a:stretch>
            <a:fillRect/>
          </a:stretch>
        </p:blipFill>
        <p:spPr bwMode="auto">
          <a:xfrm rot="237657">
            <a:off x="4660363" y="228521"/>
            <a:ext cx="3208664" cy="5132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7"/>
          <a:stretch>
            <a:fillRect/>
          </a:stretch>
        </p:blipFill>
        <p:spPr>
          <a:xfrm>
            <a:off x="9762213" y="3337774"/>
            <a:ext cx="2328139" cy="1934764"/>
          </a:xfrm>
          <a:prstGeom prst="rect">
            <a:avLst/>
          </a:prstGeom>
        </p:spPr>
      </p:pic>
      <p:grpSp>
        <p:nvGrpSpPr>
          <p:cNvPr id="24" name="Group 23"/>
          <p:cNvGrpSpPr/>
          <p:nvPr/>
        </p:nvGrpSpPr>
        <p:grpSpPr>
          <a:xfrm rot="20697281">
            <a:off x="4697492" y="5520734"/>
            <a:ext cx="2731924" cy="986373"/>
            <a:chOff x="8733328" y="3439860"/>
            <a:chExt cx="2731924" cy="986373"/>
          </a:xfrm>
        </p:grpSpPr>
        <p:pic>
          <p:nvPicPr>
            <p:cNvPr id="22" name="Picture 21">
              <a:hlinkClick r:id="rId8"/>
            </p:cNvPr>
            <p:cNvPicPr>
              <a:picLocks noChangeAspect="1"/>
            </p:cNvPicPr>
            <p:nvPr/>
          </p:nvPicPr>
          <p:blipFill>
            <a:blip r:embed="rId9"/>
            <a:stretch>
              <a:fillRect/>
            </a:stretch>
          </p:blipFill>
          <p:spPr>
            <a:xfrm rot="447120">
              <a:off x="8733328" y="3592549"/>
              <a:ext cx="2457555" cy="833684"/>
            </a:xfrm>
            <a:prstGeom prst="rect">
              <a:avLst/>
            </a:prstGeom>
            <a:ln>
              <a:noFill/>
            </a:ln>
            <a:effectLst>
              <a:outerShdw blurRad="292100" dist="139700" dir="2700000" algn="tl" rotWithShape="0">
                <a:srgbClr val="333333">
                  <a:alpha val="65000"/>
                </a:srgbClr>
              </a:outerShdw>
            </a:effectLst>
          </p:spPr>
        </p:pic>
        <p:pic>
          <p:nvPicPr>
            <p:cNvPr id="23" name="Picture 4" descr="Afbeeldingsresultaat voor klik hier button">
              <a:hlinkClick r:id="rId8"/>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1084" y="3439860"/>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4567484" y="1582854"/>
            <a:ext cx="3203328" cy="2908682"/>
            <a:chOff x="4594282" y="1553568"/>
            <a:chExt cx="3203328" cy="2908682"/>
          </a:xfrm>
        </p:grpSpPr>
        <p:sp>
          <p:nvSpPr>
            <p:cNvPr id="14" name="Rounded Rectangle 13"/>
            <p:cNvSpPr/>
            <p:nvPr/>
          </p:nvSpPr>
          <p:spPr>
            <a:xfrm rot="223213">
              <a:off x="4813199" y="1553568"/>
              <a:ext cx="2984411" cy="2908682"/>
            </a:xfrm>
            <a:prstGeom prst="roundRect">
              <a:avLst>
                <a:gd name="adj" fmla="val 7760"/>
              </a:avLst>
            </a:prstGeom>
            <a:solidFill>
              <a:srgbClr val="5AADE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3. </a:t>
              </a:r>
              <a:r>
                <a:rPr lang="en-US" sz="2800" b="1" dirty="0">
                  <a:effectLst>
                    <a:outerShdw blurRad="38100" dist="38100" dir="2700000" algn="tl">
                      <a:srgbClr val="000000">
                        <a:alpha val="43137"/>
                      </a:srgbClr>
                    </a:outerShdw>
                  </a:effectLst>
                </a:rPr>
                <a:t>Not investing in the right skills sets and talents</a:t>
              </a:r>
              <a:endParaRPr lang="en-US" sz="2800" dirty="0">
                <a:effectLst>
                  <a:outerShdw blurRad="38100" dist="38100" dir="2700000" algn="tl">
                    <a:srgbClr val="000000">
                      <a:alpha val="43137"/>
                    </a:srgbClr>
                  </a:outerShdw>
                </a:effectLst>
              </a:endParaRPr>
            </a:p>
          </p:txBody>
        </p:sp>
        <p:pic>
          <p:nvPicPr>
            <p:cNvPr id="35" name="Picture 34">
              <a:hlinkClick r:id="rId11"/>
            </p:cNvPr>
            <p:cNvPicPr>
              <a:picLocks noChangeAspect="1"/>
            </p:cNvPicPr>
            <p:nvPr/>
          </p:nvPicPr>
          <p:blipFill rotWithShape="1">
            <a:blip r:embed="rId12"/>
            <a:srcRect r="8399" b="15107"/>
            <a:stretch/>
          </p:blipFill>
          <p:spPr>
            <a:xfrm rot="751195">
              <a:off x="4594282" y="3730308"/>
              <a:ext cx="1450832" cy="667910"/>
            </a:xfrm>
            <a:prstGeom prst="rect">
              <a:avLst/>
            </a:prstGeom>
            <a:ln>
              <a:noFill/>
            </a:ln>
            <a:effectLst>
              <a:outerShdw blurRad="292100" dist="139700" dir="2700000" algn="tl" rotWithShape="0">
                <a:srgbClr val="333333">
                  <a:alpha val="65000"/>
                </a:srgbClr>
              </a:outerShdw>
            </a:effectLst>
          </p:spPr>
        </p:pic>
      </p:grpSp>
      <p:grpSp>
        <p:nvGrpSpPr>
          <p:cNvPr id="34" name="Group 33"/>
          <p:cNvGrpSpPr/>
          <p:nvPr/>
        </p:nvGrpSpPr>
        <p:grpSpPr>
          <a:xfrm>
            <a:off x="5008339" y="143555"/>
            <a:ext cx="7070612" cy="2308868"/>
            <a:chOff x="5008339" y="143555"/>
            <a:chExt cx="7070612" cy="2308868"/>
          </a:xfrm>
        </p:grpSpPr>
        <p:grpSp>
          <p:nvGrpSpPr>
            <p:cNvPr id="32" name="Group 31"/>
            <p:cNvGrpSpPr/>
            <p:nvPr/>
          </p:nvGrpSpPr>
          <p:grpSpPr>
            <a:xfrm>
              <a:off x="5341978" y="143555"/>
              <a:ext cx="6736973" cy="2308868"/>
              <a:chOff x="5341978" y="143555"/>
              <a:chExt cx="6736973" cy="2308868"/>
            </a:xfrm>
          </p:grpSpPr>
          <p:grpSp>
            <p:nvGrpSpPr>
              <p:cNvPr id="30" name="Group 29"/>
              <p:cNvGrpSpPr/>
              <p:nvPr/>
            </p:nvGrpSpPr>
            <p:grpSpPr>
              <a:xfrm>
                <a:off x="5341978" y="143555"/>
                <a:ext cx="6736973" cy="2308868"/>
                <a:chOff x="5341978" y="143555"/>
                <a:chExt cx="6736973" cy="2308868"/>
              </a:xfrm>
            </p:grpSpPr>
            <p:pic>
              <p:nvPicPr>
                <p:cNvPr id="28" name="Picture 27">
                  <a:hlinkClick r:id="rId13"/>
                </p:cNvPr>
                <p:cNvPicPr>
                  <a:picLocks noChangeAspect="1"/>
                </p:cNvPicPr>
                <p:nvPr/>
              </p:nvPicPr>
              <p:blipFill>
                <a:blip r:embed="rId14"/>
                <a:stretch>
                  <a:fillRect/>
                </a:stretch>
              </p:blipFill>
              <p:spPr>
                <a:xfrm>
                  <a:off x="5341978" y="143555"/>
                  <a:ext cx="2113884" cy="2028322"/>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9" name="Picture 28">
                  <a:hlinkClick r:id="rId13"/>
                </p:cNvPr>
                <p:cNvPicPr>
                  <a:picLocks noChangeAspect="1"/>
                </p:cNvPicPr>
                <p:nvPr/>
              </p:nvPicPr>
              <p:blipFill>
                <a:blip r:embed="rId15"/>
                <a:stretch>
                  <a:fillRect/>
                </a:stretch>
              </p:blipFill>
              <p:spPr>
                <a:xfrm>
                  <a:off x="7288625" y="648138"/>
                  <a:ext cx="4790326" cy="1804285"/>
                </a:xfrm>
                <a:prstGeom prst="rect">
                  <a:avLst/>
                </a:prstGeom>
                <a:ln>
                  <a:solidFill>
                    <a:schemeClr val="bg1">
                      <a:lumMod val="50000"/>
                    </a:schemeClr>
                  </a:solidFill>
                </a:ln>
                <a:effectLst>
                  <a:outerShdw blurRad="292100" dist="139700" dir="2700000" algn="tl" rotWithShape="0">
                    <a:srgbClr val="333333">
                      <a:alpha val="65000"/>
                    </a:srgbClr>
                  </a:outerShdw>
                </a:effectLst>
              </p:spPr>
            </p:pic>
          </p:grpSp>
          <p:pic>
            <p:nvPicPr>
              <p:cNvPr id="31" name="Picture 30">
                <a:hlinkClick r:id="rId13"/>
              </p:cNvPr>
              <p:cNvPicPr>
                <a:picLocks noChangeAspect="1"/>
              </p:cNvPicPr>
              <p:nvPr/>
            </p:nvPicPr>
            <p:blipFill>
              <a:blip r:embed="rId16"/>
              <a:stretch>
                <a:fillRect/>
              </a:stretch>
            </p:blipFill>
            <p:spPr>
              <a:xfrm>
                <a:off x="6049991" y="853166"/>
                <a:ext cx="613794" cy="401618"/>
              </a:xfrm>
              <a:prstGeom prst="rect">
                <a:avLst/>
              </a:prstGeom>
            </p:spPr>
          </p:pic>
        </p:grpSp>
        <p:pic>
          <p:nvPicPr>
            <p:cNvPr id="33" name="Picture 4" descr="Afbeeldingsresultaat voor klik hier button">
              <a:hlinkClick r:id="rId13"/>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01396">
              <a:off x="5008339" y="1424175"/>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rot="501396">
            <a:off x="7258113" y="5229752"/>
            <a:ext cx="4244520" cy="1506148"/>
            <a:chOff x="7446923" y="4506281"/>
            <a:chExt cx="4244520" cy="1506148"/>
          </a:xfrm>
        </p:grpSpPr>
        <p:pic>
          <p:nvPicPr>
            <p:cNvPr id="16" name="Picture 15">
              <a:hlinkClick r:id="rId17"/>
            </p:cNvPr>
            <p:cNvPicPr>
              <a:picLocks noChangeAspect="1"/>
            </p:cNvPicPr>
            <p:nvPr/>
          </p:nvPicPr>
          <p:blipFill>
            <a:blip r:embed="rId18"/>
            <a:stretch>
              <a:fillRect/>
            </a:stretch>
          </p:blipFill>
          <p:spPr>
            <a:xfrm rot="21237575">
              <a:off x="7446923" y="4856850"/>
              <a:ext cx="4154582" cy="1155579"/>
            </a:xfrm>
            <a:prstGeom prst="rect">
              <a:avLst/>
            </a:prstGeom>
            <a:ln>
              <a:noFill/>
            </a:ln>
            <a:effectLst>
              <a:outerShdw blurRad="292100" dist="139700" dir="2700000" algn="tl" rotWithShape="0">
                <a:srgbClr val="333333">
                  <a:alpha val="65000"/>
                </a:srgbClr>
              </a:outerShdw>
            </a:effectLst>
          </p:spPr>
        </p:pic>
        <p:pic>
          <p:nvPicPr>
            <p:cNvPr id="17" name="Picture 4" descr="Afbeeldingsresultaat voor klik hier button">
              <a:hlinkClick r:id="rId17"/>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7275" y="4506281"/>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353846" y="2699069"/>
            <a:ext cx="1865828" cy="2930660"/>
            <a:chOff x="8307486" y="2792469"/>
            <a:chExt cx="1865828" cy="2930660"/>
          </a:xfrm>
        </p:grpSpPr>
        <p:pic>
          <p:nvPicPr>
            <p:cNvPr id="25" name="Picture 24">
              <a:hlinkClick r:id="rId19"/>
            </p:cNvPr>
            <p:cNvPicPr>
              <a:picLocks noChangeAspect="1"/>
            </p:cNvPicPr>
            <p:nvPr/>
          </p:nvPicPr>
          <p:blipFill>
            <a:blip r:embed="rId20"/>
            <a:stretch>
              <a:fillRect/>
            </a:stretch>
          </p:blipFill>
          <p:spPr>
            <a:xfrm rot="1283212">
              <a:off x="8307486" y="2792469"/>
              <a:ext cx="1865828" cy="2648458"/>
            </a:xfrm>
            <a:prstGeom prst="rect">
              <a:avLst/>
            </a:prstGeom>
            <a:ln>
              <a:noFill/>
            </a:ln>
            <a:effectLst>
              <a:outerShdw blurRad="292100" dist="139700" dir="2700000" algn="tl" rotWithShape="0">
                <a:srgbClr val="333333">
                  <a:alpha val="65000"/>
                </a:srgbClr>
              </a:outerShdw>
            </a:effectLst>
          </p:spPr>
        </p:pic>
        <p:pic>
          <p:nvPicPr>
            <p:cNvPr id="27" name="Picture 4" descr="Afbeeldingsresultaat voor klik hier button">
              <a:hlinkClick r:id="rId1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01396">
              <a:off x="9189480" y="5008960"/>
              <a:ext cx="714168" cy="71416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hlinkClick r:id="rId19"/>
          </p:cNvPr>
          <p:cNvPicPr>
            <a:picLocks noChangeAspect="1"/>
          </p:cNvPicPr>
          <p:nvPr/>
        </p:nvPicPr>
        <p:blipFill>
          <a:blip r:embed="rId21"/>
          <a:stretch>
            <a:fillRect/>
          </a:stretch>
        </p:blipFill>
        <p:spPr>
          <a:xfrm>
            <a:off x="6517079" y="3081478"/>
            <a:ext cx="3106393" cy="1788797"/>
          </a:xfrm>
          <a:prstGeom prst="rect">
            <a:avLst/>
          </a:prstGeom>
        </p:spPr>
      </p:pic>
      <p:grpSp>
        <p:nvGrpSpPr>
          <p:cNvPr id="7" name="Group 6"/>
          <p:cNvGrpSpPr/>
          <p:nvPr/>
        </p:nvGrpSpPr>
        <p:grpSpPr>
          <a:xfrm>
            <a:off x="7623353" y="3354906"/>
            <a:ext cx="4200978" cy="1670449"/>
            <a:chOff x="7360259" y="2899091"/>
            <a:chExt cx="4200978" cy="1670449"/>
          </a:xfrm>
        </p:grpSpPr>
        <p:pic>
          <p:nvPicPr>
            <p:cNvPr id="41" name="Picture 40">
              <a:hlinkClick r:id="rId22"/>
            </p:cNvPr>
            <p:cNvPicPr>
              <a:picLocks noChangeAspect="1"/>
            </p:cNvPicPr>
            <p:nvPr/>
          </p:nvPicPr>
          <p:blipFill>
            <a:blip r:embed="rId23"/>
            <a:stretch>
              <a:fillRect/>
            </a:stretch>
          </p:blipFill>
          <p:spPr>
            <a:xfrm rot="21079589">
              <a:off x="7360259" y="2899091"/>
              <a:ext cx="3840813" cy="1670449"/>
            </a:xfrm>
            <a:prstGeom prst="rect">
              <a:avLst/>
            </a:prstGeom>
            <a:ln>
              <a:noFill/>
            </a:ln>
            <a:effectLst>
              <a:outerShdw blurRad="292100" dist="139700" dir="2700000" algn="tl" rotWithShape="0">
                <a:srgbClr val="333333">
                  <a:alpha val="65000"/>
                </a:srgbClr>
              </a:outerShdw>
            </a:effectLst>
          </p:spPr>
        </p:pic>
        <p:pic>
          <p:nvPicPr>
            <p:cNvPr id="42" name="Picture 4" descr="Afbeeldingsresultaat voor klik hier button">
              <a:hlinkClick r:id="rId22"/>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01396">
              <a:off x="10847069" y="3185131"/>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481961" y="2015630"/>
            <a:ext cx="3016112" cy="3107399"/>
            <a:chOff x="1405811" y="2078030"/>
            <a:chExt cx="3016112" cy="3107399"/>
          </a:xfrm>
        </p:grpSpPr>
        <p:pic>
          <p:nvPicPr>
            <p:cNvPr id="38" name="Picture 37"/>
            <p:cNvPicPr>
              <a:picLocks noChangeAspect="1"/>
            </p:cNvPicPr>
            <p:nvPr/>
          </p:nvPicPr>
          <p:blipFill>
            <a:blip r:embed="rId24"/>
            <a:stretch>
              <a:fillRect/>
            </a:stretch>
          </p:blipFill>
          <p:spPr>
            <a:xfrm>
              <a:off x="1405811" y="2078030"/>
              <a:ext cx="3016112" cy="3107399"/>
            </a:xfrm>
            <a:prstGeom prst="rect">
              <a:avLst/>
            </a:prstGeom>
          </p:spPr>
        </p:pic>
        <p:sp>
          <p:nvSpPr>
            <p:cNvPr id="40" name="TextBox 39"/>
            <p:cNvSpPr txBox="1"/>
            <p:nvPr/>
          </p:nvSpPr>
          <p:spPr>
            <a:xfrm>
              <a:off x="2489837" y="2485613"/>
              <a:ext cx="712054"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Tip6</a:t>
              </a:r>
              <a:endParaRPr lang="en-US" sz="2400" dirty="0">
                <a:solidFill>
                  <a:srgbClr val="FF0000"/>
                </a:solidFill>
                <a:latin typeface="AR BLANCA" panose="02000000000000000000" pitchFamily="2" charset="0"/>
              </a:endParaRPr>
            </a:p>
          </p:txBody>
        </p:sp>
      </p:grpSp>
      <p:pic>
        <p:nvPicPr>
          <p:cNvPr id="6146" name="Picture 2" descr="OBM Foundation 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1429965">
            <a:off x="3293050" y="3994782"/>
            <a:ext cx="836696" cy="83669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rot="21335130">
            <a:off x="1534044" y="2811008"/>
            <a:ext cx="2808338" cy="1754326"/>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smtClean="0">
                <a:latin typeface="AR BLANCA" panose="02000000000000000000" pitchFamily="2" charset="0"/>
              </a:rPr>
              <a:t>Use the </a:t>
            </a:r>
            <a:r>
              <a:rPr lang="en-US" b="1" dirty="0" smtClean="0">
                <a:latin typeface="AR BLANCA" panose="02000000000000000000" pitchFamily="2" charset="0"/>
              </a:rPr>
              <a:t>8-Field</a:t>
            </a:r>
            <a:r>
              <a:rPr lang="en-US" dirty="0" smtClean="0">
                <a:latin typeface="AR BLANCA" panose="02000000000000000000" pitchFamily="2" charset="0"/>
              </a:rPr>
              <a:t> model!</a:t>
            </a:r>
          </a:p>
          <a:p>
            <a:pPr marL="285750" indent="-285750">
              <a:buClr>
                <a:srgbClr val="00B050"/>
              </a:buClr>
              <a:buFont typeface="Wingdings" panose="05000000000000000000" pitchFamily="2" charset="2"/>
              <a:buChar char="ü"/>
            </a:pPr>
            <a:r>
              <a:rPr lang="en-US" dirty="0" smtClean="0">
                <a:latin typeface="AR BLANCA" panose="02000000000000000000" pitchFamily="2" charset="0"/>
              </a:rPr>
              <a:t>Ask for practical exercises in training</a:t>
            </a:r>
          </a:p>
          <a:p>
            <a:pPr marL="285750" indent="-285750">
              <a:buClr>
                <a:srgbClr val="00B050"/>
              </a:buClr>
              <a:buFont typeface="Wingdings" panose="05000000000000000000" pitchFamily="2" charset="2"/>
              <a:buChar char="ü"/>
            </a:pPr>
            <a:r>
              <a:rPr lang="en-US" dirty="0" smtClean="0">
                <a:latin typeface="AR BLANCA" panose="02000000000000000000" pitchFamily="2" charset="0"/>
              </a:rPr>
              <a:t>Start measuring!</a:t>
            </a:r>
          </a:p>
          <a:p>
            <a:pPr marL="285750" indent="-285750">
              <a:buClr>
                <a:srgbClr val="00B050"/>
              </a:buClr>
              <a:buFont typeface="Wingdings" panose="05000000000000000000" pitchFamily="2" charset="2"/>
              <a:buChar char="ü"/>
            </a:pPr>
            <a:r>
              <a:rPr lang="en-US" dirty="0" smtClean="0">
                <a:latin typeface="AR BLANCA" panose="02000000000000000000" pitchFamily="2" charset="0"/>
              </a:rPr>
              <a:t>Look at OBM</a:t>
            </a:r>
            <a:br>
              <a:rPr lang="en-US" dirty="0" smtClean="0">
                <a:latin typeface="AR BLANCA" panose="02000000000000000000" pitchFamily="2" charset="0"/>
              </a:rPr>
            </a:br>
            <a:r>
              <a:rPr lang="en-US" dirty="0" smtClean="0">
                <a:latin typeface="AR BLANCA" panose="02000000000000000000" pitchFamily="2" charset="0"/>
              </a:rPr>
              <a:t>training!</a:t>
            </a:r>
            <a:endParaRPr lang="en-US" dirty="0">
              <a:latin typeface="AR BLANCA" panose="02000000000000000000" pitchFamily="2" charset="0"/>
            </a:endParaRPr>
          </a:p>
        </p:txBody>
      </p:sp>
      <p:pic>
        <p:nvPicPr>
          <p:cNvPr id="11" name="Picture 10"/>
          <p:cNvPicPr>
            <a:picLocks noChangeAspect="1"/>
          </p:cNvPicPr>
          <p:nvPr/>
        </p:nvPicPr>
        <p:blipFill rotWithShape="1">
          <a:blip r:embed="rId3"/>
          <a:srcRect b="79991"/>
          <a:stretch/>
        </p:blipFill>
        <p:spPr>
          <a:xfrm rot="5178644">
            <a:off x="2024271" y="608181"/>
            <a:ext cx="1125188" cy="956839"/>
          </a:xfrm>
          <a:prstGeom prst="rect">
            <a:avLst/>
          </a:prstGeom>
        </p:spPr>
      </p:pic>
      <p:pic>
        <p:nvPicPr>
          <p:cNvPr id="45" name="Picture 44">
            <a:hlinkClick r:id="rId19"/>
          </p:cNvPr>
          <p:cNvPicPr>
            <a:picLocks noChangeAspect="1"/>
          </p:cNvPicPr>
          <p:nvPr/>
        </p:nvPicPr>
        <p:blipFill>
          <a:blip r:embed="rId26"/>
          <a:stretch>
            <a:fillRect/>
          </a:stretch>
        </p:blipFill>
        <p:spPr>
          <a:xfrm>
            <a:off x="7531123" y="2733904"/>
            <a:ext cx="1227204" cy="820717"/>
          </a:xfrm>
          <a:prstGeom prst="rect">
            <a:avLst/>
          </a:prstGeom>
        </p:spPr>
      </p:pic>
      <p:pic>
        <p:nvPicPr>
          <p:cNvPr id="46" name="Picture 45">
            <a:hlinkClick r:id="rId8"/>
          </p:cNvPr>
          <p:cNvPicPr>
            <a:picLocks noChangeAspect="1"/>
          </p:cNvPicPr>
          <p:nvPr/>
        </p:nvPicPr>
        <p:blipFill>
          <a:blip r:embed="rId26"/>
          <a:stretch>
            <a:fillRect/>
          </a:stretch>
        </p:blipFill>
        <p:spPr>
          <a:xfrm>
            <a:off x="5672788" y="5189570"/>
            <a:ext cx="1227204" cy="820717"/>
          </a:xfrm>
          <a:prstGeom prst="rect">
            <a:avLst/>
          </a:prstGeom>
        </p:spPr>
      </p:pic>
      <p:sp>
        <p:nvSpPr>
          <p:cNvPr id="37" name="TextBox 36"/>
          <p:cNvSpPr txBox="1"/>
          <p:nvPr/>
        </p:nvSpPr>
        <p:spPr>
          <a:xfrm>
            <a:off x="60655" y="2553700"/>
            <a:ext cx="1542768" cy="4247317"/>
          </a:xfrm>
          <a:prstGeom prst="rect">
            <a:avLst/>
          </a:prstGeom>
          <a:noFill/>
        </p:spPr>
        <p:txBody>
          <a:bodyPr wrap="square" rtlCol="0">
            <a:spAutoFit/>
          </a:bodyPr>
          <a:lstStyle/>
          <a:p>
            <a:pPr algn="ctr"/>
            <a:r>
              <a:rPr lang="en-US" dirty="0" smtClean="0"/>
              <a:t>Whilst there </a:t>
            </a:r>
            <a:br>
              <a:rPr lang="en-US" dirty="0" smtClean="0"/>
            </a:br>
            <a:r>
              <a:rPr lang="en-US" dirty="0" smtClean="0"/>
              <a:t>is </a:t>
            </a:r>
            <a:r>
              <a:rPr lang="en-US" b="1" dirty="0" smtClean="0"/>
              <a:t>VALUE</a:t>
            </a:r>
            <a:r>
              <a:rPr lang="en-US" dirty="0" smtClean="0"/>
              <a:t> in a</a:t>
            </a:r>
            <a:br>
              <a:rPr lang="en-US" dirty="0" smtClean="0"/>
            </a:br>
            <a:r>
              <a:rPr lang="en-US" b="1" dirty="0" smtClean="0"/>
              <a:t>Certificate,</a:t>
            </a:r>
            <a:r>
              <a:rPr lang="en-US" dirty="0" smtClean="0"/>
              <a:t> there is </a:t>
            </a:r>
            <a:br>
              <a:rPr lang="en-US" dirty="0" smtClean="0"/>
            </a:br>
            <a:r>
              <a:rPr lang="en-US" b="1" dirty="0" smtClean="0"/>
              <a:t>MORE </a:t>
            </a:r>
            <a:r>
              <a:rPr lang="en-US" dirty="0" smtClean="0"/>
              <a:t>value in being able to apply theory </a:t>
            </a:r>
            <a:br>
              <a:rPr lang="en-US" dirty="0" smtClean="0"/>
            </a:br>
            <a:r>
              <a:rPr lang="en-US" dirty="0" smtClean="0"/>
              <a:t>into </a:t>
            </a:r>
            <a:r>
              <a:rPr lang="en-US" b="1" dirty="0" smtClean="0">
                <a:solidFill>
                  <a:srgbClr val="0070C0"/>
                </a:solidFill>
              </a:rPr>
              <a:t>PRACTICE</a:t>
            </a:r>
            <a:r>
              <a:rPr lang="en-US" dirty="0" smtClean="0"/>
              <a:t>,</a:t>
            </a:r>
            <a:br>
              <a:rPr lang="en-US" dirty="0" smtClean="0"/>
            </a:br>
            <a:r>
              <a:rPr lang="en-US" dirty="0" smtClean="0"/>
              <a:t> in the </a:t>
            </a:r>
            <a:r>
              <a:rPr lang="en-US" b="1" dirty="0" smtClean="0"/>
              <a:t>CONTEXT</a:t>
            </a:r>
            <a:r>
              <a:rPr lang="en-US" dirty="0" smtClean="0"/>
              <a:t> </a:t>
            </a:r>
            <a:br>
              <a:rPr lang="en-US" dirty="0" smtClean="0"/>
            </a:br>
            <a:r>
              <a:rPr lang="en-US" dirty="0" smtClean="0"/>
              <a:t>of solving a </a:t>
            </a:r>
            <a:br>
              <a:rPr lang="en-US" dirty="0" smtClean="0"/>
            </a:br>
            <a:r>
              <a:rPr lang="en-US" b="1" dirty="0" smtClean="0">
                <a:solidFill>
                  <a:srgbClr val="0070C0"/>
                </a:solidFill>
              </a:rPr>
              <a:t>business NEED</a:t>
            </a:r>
            <a:r>
              <a:rPr lang="en-US" dirty="0" smtClean="0"/>
              <a:t>”’</a:t>
            </a:r>
            <a:endParaRPr lang="en-US" dirty="0"/>
          </a:p>
        </p:txBody>
      </p:sp>
    </p:spTree>
    <p:extLst>
      <p:ext uri="{BB962C8B-B14F-4D97-AF65-F5344CB8AC3E}">
        <p14:creationId xmlns:p14="http://schemas.microsoft.com/office/powerpoint/2010/main" val="4580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9">
                                            <p:txEl>
                                              <p:pRg st="0" end="0"/>
                                            </p:txEl>
                                          </p:spTgt>
                                        </p:tgtEl>
                                        <p:attrNameLst>
                                          <p:attrName>style.visibility</p:attrName>
                                        </p:attrNameLst>
                                      </p:cBhvr>
                                      <p:to>
                                        <p:strVal val="visible"/>
                                      </p:to>
                                    </p:set>
                                    <p:animEffect transition="in" filter="fade">
                                      <p:cBhvr>
                                        <p:cTn id="69" dur="500"/>
                                        <p:tgtEl>
                                          <p:spTgt spid="3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xEl>
                                              <p:pRg st="1" end="1"/>
                                            </p:txEl>
                                          </p:spTgt>
                                        </p:tgtEl>
                                        <p:attrNameLst>
                                          <p:attrName>style.visibility</p:attrName>
                                        </p:attrNameLst>
                                      </p:cBhvr>
                                      <p:to>
                                        <p:strVal val="visible"/>
                                      </p:to>
                                    </p:set>
                                    <p:animEffect transition="in" filter="fade">
                                      <p:cBhvr>
                                        <p:cTn id="74" dur="500"/>
                                        <p:tgtEl>
                                          <p:spTgt spid="39">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9">
                                            <p:txEl>
                                              <p:pRg st="2" end="2"/>
                                            </p:txEl>
                                          </p:spTgt>
                                        </p:tgtEl>
                                        <p:attrNameLst>
                                          <p:attrName>style.visibility</p:attrName>
                                        </p:attrNameLst>
                                      </p:cBhvr>
                                      <p:to>
                                        <p:strVal val="visible"/>
                                      </p:to>
                                    </p:set>
                                    <p:animEffect transition="in" filter="fade">
                                      <p:cBhvr>
                                        <p:cTn id="79" dur="500"/>
                                        <p:tgtEl>
                                          <p:spTgt spid="39">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9">
                                            <p:txEl>
                                              <p:pRg st="3" end="3"/>
                                            </p:txEl>
                                          </p:spTgt>
                                        </p:tgtEl>
                                        <p:attrNameLst>
                                          <p:attrName>style.visibility</p:attrName>
                                        </p:attrNameLst>
                                      </p:cBhvr>
                                      <p:to>
                                        <p:strVal val="visible"/>
                                      </p:to>
                                    </p:set>
                                    <p:animEffect transition="in" filter="fade">
                                      <p:cBhvr>
                                        <p:cTn id="84" dur="500"/>
                                        <p:tgtEl>
                                          <p:spTgt spid="39">
                                            <p:txEl>
                                              <p:pRg st="3" end="3"/>
                                            </p:txEl>
                                          </p:spTgt>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6146"/>
                                        </p:tgtEl>
                                        <p:attrNameLst>
                                          <p:attrName>style.visibility</p:attrName>
                                        </p:attrNameLst>
                                      </p:cBhvr>
                                      <p:to>
                                        <p:strVal val="visible"/>
                                      </p:to>
                                    </p:set>
                                    <p:animEffect transition="in" filter="fade">
                                      <p:cBhvr>
                                        <p:cTn id="8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864041" y="6891898"/>
            <a:ext cx="3075845" cy="4628713"/>
            <a:chOff x="-281036" y="1927380"/>
            <a:chExt cx="3075845" cy="4628713"/>
          </a:xfrm>
        </p:grpSpPr>
        <p:sp>
          <p:nvSpPr>
            <p:cNvPr id="32" name="Rectangle 31"/>
            <p:cNvSpPr/>
            <p:nvPr/>
          </p:nvSpPr>
          <p:spPr>
            <a:xfrm rot="1589169">
              <a:off x="183936" y="4541225"/>
              <a:ext cx="97035" cy="2014868"/>
            </a:xfrm>
            <a:prstGeom prst="rect">
              <a:avLst/>
            </a:prstGeom>
            <a:gradFill>
              <a:gsLst>
                <a:gs pos="0">
                  <a:schemeClr val="accent1">
                    <a:lumMod val="5000"/>
                    <a:lumOff val="95000"/>
                  </a:schemeClr>
                </a:gs>
                <a:gs pos="0">
                  <a:schemeClr val="accent1">
                    <a:lumMod val="45000"/>
                    <a:lumOff val="55000"/>
                  </a:schemeClr>
                </a:gs>
                <a:gs pos="0">
                  <a:schemeClr val="bg1">
                    <a:lumMod val="5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rot="1547436">
              <a:off x="-281036" y="1927380"/>
              <a:ext cx="3075845" cy="3075845"/>
            </a:xfrm>
            <a:prstGeom prst="rect">
              <a:avLst/>
            </a:prstGeom>
          </p:spPr>
        </p:pic>
        <p:sp>
          <p:nvSpPr>
            <p:cNvPr id="24" name="Rectangle 23"/>
            <p:cNvSpPr/>
            <p:nvPr/>
          </p:nvSpPr>
          <p:spPr>
            <a:xfrm rot="1589169">
              <a:off x="967806" y="3677350"/>
              <a:ext cx="66427" cy="395759"/>
            </a:xfrm>
            <a:prstGeom prst="rect">
              <a:avLst/>
            </a:prstGeom>
            <a:gradFill>
              <a:gsLst>
                <a:gs pos="0">
                  <a:schemeClr val="accent1">
                    <a:lumMod val="5000"/>
                    <a:lumOff val="95000"/>
                  </a:schemeClr>
                </a:gs>
                <a:gs pos="0">
                  <a:schemeClr val="accent1">
                    <a:lumMod val="45000"/>
                    <a:lumOff val="55000"/>
                  </a:schemeClr>
                </a:gs>
                <a:gs pos="0">
                  <a:schemeClr val="bg1">
                    <a:lumMod val="5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4993" y="2446918"/>
            <a:ext cx="5342754" cy="4077546"/>
            <a:chOff x="-54993" y="2446918"/>
            <a:chExt cx="5342754" cy="4077546"/>
          </a:xfrm>
        </p:grpSpPr>
        <p:grpSp>
          <p:nvGrpSpPr>
            <p:cNvPr id="26" name="Group 25"/>
            <p:cNvGrpSpPr/>
            <p:nvPr/>
          </p:nvGrpSpPr>
          <p:grpSpPr>
            <a:xfrm>
              <a:off x="2544561" y="2446918"/>
              <a:ext cx="2743200" cy="4077546"/>
              <a:chOff x="2544561" y="2446918"/>
              <a:chExt cx="2743200" cy="4077546"/>
            </a:xfrm>
          </p:grpSpPr>
          <p:cxnSp>
            <p:nvCxnSpPr>
              <p:cNvPr id="20" name="Straight Arrow Connector 19"/>
              <p:cNvCxnSpPr/>
              <p:nvPr/>
            </p:nvCxnSpPr>
            <p:spPr>
              <a:xfrm>
                <a:off x="3166671" y="2446918"/>
                <a:ext cx="0" cy="211693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572598" y="3845285"/>
                <a:ext cx="0" cy="71856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2544561" y="4625325"/>
                <a:ext cx="2743200" cy="1899139"/>
              </a:xfrm>
              <a:prstGeom prst="rect">
                <a:avLst/>
              </a:prstGeom>
              <a:ln>
                <a:noFill/>
              </a:ln>
              <a:effectLst>
                <a:outerShdw blurRad="292100" dist="139700" dir="2700000" algn="tl" rotWithShape="0">
                  <a:srgbClr val="333333">
                    <a:alpha val="65000"/>
                  </a:srgbClr>
                </a:outerShdw>
              </a:effectLst>
            </p:spPr>
          </p:pic>
        </p:grpSp>
        <p:sp>
          <p:nvSpPr>
            <p:cNvPr id="2" name="TextBox 1"/>
            <p:cNvSpPr txBox="1"/>
            <p:nvPr/>
          </p:nvSpPr>
          <p:spPr>
            <a:xfrm>
              <a:off x="-54993" y="5452235"/>
              <a:ext cx="2312108" cy="400110"/>
            </a:xfrm>
            <a:prstGeom prst="rect">
              <a:avLst/>
            </a:prstGeom>
            <a:noFill/>
          </p:spPr>
          <p:txBody>
            <a:bodyPr wrap="none" rtlCol="0">
              <a:spAutoFit/>
            </a:bodyPr>
            <a:lstStyle/>
            <a:p>
              <a:r>
                <a:rPr lang="en-US" sz="2000" b="1" dirty="0" smtClean="0"/>
                <a:t>Theory into Practice</a:t>
              </a:r>
              <a:endParaRPr lang="en-US" sz="2000" b="1" dirty="0"/>
            </a:p>
          </p:txBody>
        </p:sp>
      </p:grpSp>
      <p:grpSp>
        <p:nvGrpSpPr>
          <p:cNvPr id="5" name="Group 4"/>
          <p:cNvGrpSpPr/>
          <p:nvPr/>
        </p:nvGrpSpPr>
        <p:grpSpPr>
          <a:xfrm>
            <a:off x="6796773" y="3515230"/>
            <a:ext cx="5059808" cy="3125346"/>
            <a:chOff x="4061009" y="3463201"/>
            <a:chExt cx="5059808" cy="3125346"/>
          </a:xfrm>
        </p:grpSpPr>
        <p:pic>
          <p:nvPicPr>
            <p:cNvPr id="6" name="Picture 5"/>
            <p:cNvPicPr>
              <a:picLocks noChangeAspect="1"/>
            </p:cNvPicPr>
            <p:nvPr/>
          </p:nvPicPr>
          <p:blipFill>
            <a:blip r:embed="rId5"/>
            <a:stretch>
              <a:fillRect/>
            </a:stretch>
          </p:blipFill>
          <p:spPr>
            <a:xfrm>
              <a:off x="4061009" y="3463201"/>
              <a:ext cx="5059808" cy="3125346"/>
            </a:xfrm>
            <a:prstGeom prst="rect">
              <a:avLst/>
            </a:prstGeom>
          </p:spPr>
        </p:pic>
        <p:sp>
          <p:nvSpPr>
            <p:cNvPr id="7" name="Rectangle 16"/>
            <p:cNvSpPr>
              <a:spLocks noChangeArrowheads="1"/>
            </p:cNvSpPr>
            <p:nvPr/>
          </p:nvSpPr>
          <p:spPr bwMode="auto">
            <a:xfrm>
              <a:off x="4587527" y="4436983"/>
              <a:ext cx="41789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Clr>
                  <a:srgbClr val="C00000"/>
                </a:buClr>
                <a:buFont typeface="Calibri" panose="020F0502020204030204" pitchFamily="34" charset="0"/>
                <a:buAutoNum type="arabicPeriod"/>
              </a:pPr>
              <a:r>
                <a:rPr lang="en-US" alt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a:t>
              </a:r>
              <a:r>
                <a:rPr lang="en-US" altLang="en-US" dirty="0">
                  <a:latin typeface="Arial" panose="020B0604020202020204" pitchFamily="34" charset="0"/>
                  <a:cs typeface="Arial" panose="020B0604020202020204" pitchFamily="34" charset="0"/>
                </a:rPr>
                <a:t> </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score </a:t>
              </a:r>
              <a:r>
                <a:rPr lang="en-US" altLang="en-US" b="1" dirty="0">
                  <a:solidFill>
                    <a:srgbClr val="C00000"/>
                  </a:solidFill>
                  <a:latin typeface="Arial" panose="020B0604020202020204" pitchFamily="34" charset="0"/>
                  <a:cs typeface="Arial" panose="020B0604020202020204" pitchFamily="34" charset="0"/>
                </a:rPr>
                <a:t>8</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on “My work is more effective and efficient” (</a:t>
              </a:r>
              <a:r>
                <a:rPr lang="en-US" altLang="en-US" b="1" dirty="0">
                  <a:solidFill>
                    <a:srgbClr val="FFC000"/>
                  </a:solidFill>
                  <a:latin typeface="Arial" panose="020B0604020202020204" pitchFamily="34" charset="0"/>
                  <a:cs typeface="Arial" panose="020B0604020202020204" pitchFamily="34" charset="0"/>
                </a:rPr>
                <a:t>47%</a:t>
              </a:r>
              <a:r>
                <a:rPr lang="en-US" altLang="en-US" dirty="0">
                  <a:latin typeface="Arial" panose="020B0604020202020204" pitchFamily="34" charset="0"/>
                  <a:cs typeface="Arial" panose="020B0604020202020204" pitchFamily="34" charset="0"/>
                </a:rPr>
                <a:t> </a:t>
              </a:r>
              <a:r>
                <a:rPr lang="en-US" altLang="en-US" b="1" dirty="0">
                  <a:solidFill>
                    <a:srgbClr val="C00000"/>
                  </a:solidFill>
                  <a:latin typeface="Arial" panose="020B0604020202020204" pitchFamily="34" charset="0"/>
                  <a:cs typeface="Arial" panose="020B0604020202020204" pitchFamily="34" charset="0"/>
                </a:rPr>
                <a:t>7</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eaLnBrk="1" hangingPunct="1">
                <a:buClr>
                  <a:srgbClr val="C00000"/>
                </a:buClr>
                <a:buFont typeface="Calibri" panose="020F0502020204030204" pitchFamily="34" charset="0"/>
                <a:buAutoNum type="arabicPeriod"/>
              </a:pPr>
              <a:r>
                <a:rPr lang="en-US" alt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a:t>
              </a:r>
              <a:r>
                <a:rPr lang="en-US" altLang="en-US" dirty="0">
                  <a:latin typeface="Arial" panose="020B0604020202020204" pitchFamily="34" charset="0"/>
                  <a:cs typeface="Arial" panose="020B0604020202020204" pitchFamily="34" charset="0"/>
                </a:rPr>
                <a:t> </a:t>
              </a:r>
              <a:r>
                <a:rPr lang="en-US" altLang="en-US" dirty="0">
                  <a:solidFill>
                    <a:schemeClr val="bg1"/>
                  </a:solidFill>
                  <a:latin typeface="Arial" panose="020B0604020202020204" pitchFamily="34" charset="0"/>
                  <a:cs typeface="Arial" panose="020B0604020202020204" pitchFamily="34" charset="0"/>
                </a:rPr>
                <a:t>score</a:t>
              </a:r>
              <a:r>
                <a:rPr lang="en-US" altLang="en-US" dirty="0">
                  <a:latin typeface="Arial" panose="020B0604020202020204" pitchFamily="34" charset="0"/>
                  <a:cs typeface="Arial" panose="020B0604020202020204" pitchFamily="34" charset="0"/>
                </a:rPr>
                <a:t> </a:t>
              </a:r>
              <a:r>
                <a:rPr lang="en-US" altLang="en-US" b="1" dirty="0">
                  <a:solidFill>
                    <a:srgbClr val="C00000"/>
                  </a:solidFill>
                  <a:latin typeface="Arial" panose="020B0604020202020204" pitchFamily="34" charset="0"/>
                  <a:cs typeface="Arial" panose="020B0604020202020204" pitchFamily="34" charset="0"/>
                </a:rPr>
                <a:t>8</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on “ITSM CSI initiative” brings results” (</a:t>
              </a:r>
              <a:r>
                <a:rPr lang="en-US" altLang="en-US" b="1" dirty="0">
                  <a:solidFill>
                    <a:srgbClr val="FFC000"/>
                  </a:solidFill>
                  <a:latin typeface="Arial" panose="020B0604020202020204" pitchFamily="34" charset="0"/>
                  <a:cs typeface="Arial" panose="020B0604020202020204" pitchFamily="34" charset="0"/>
                </a:rPr>
                <a:t>41%</a:t>
              </a:r>
              <a:r>
                <a:rPr lang="en-US" altLang="en-US" dirty="0">
                  <a:solidFill>
                    <a:srgbClr val="FFC000"/>
                  </a:solidFill>
                  <a:latin typeface="Arial" panose="020B0604020202020204" pitchFamily="34" charset="0"/>
                  <a:cs typeface="Arial" panose="020B0604020202020204" pitchFamily="34" charset="0"/>
                </a:rPr>
                <a:t> </a:t>
              </a:r>
              <a:r>
                <a:rPr lang="en-US" altLang="en-US" b="1" dirty="0">
                  <a:solidFill>
                    <a:srgbClr val="C00000"/>
                  </a:solidFill>
                  <a:latin typeface="Arial" panose="020B0604020202020204" pitchFamily="34" charset="0"/>
                  <a:cs typeface="Arial" panose="020B0604020202020204" pitchFamily="34" charset="0"/>
                </a:rPr>
                <a:t>7</a:t>
              </a:r>
              <a:r>
                <a:rPr lang="en-US" altLang="en-US" dirty="0">
                  <a:solidFill>
                    <a:schemeClr val="bg1"/>
                  </a:solidFill>
                  <a:latin typeface="Arial" panose="020B0604020202020204" pitchFamily="34" charset="0"/>
                  <a:cs typeface="Arial" panose="020B0604020202020204" pitchFamily="34" charset="0"/>
                </a:rPr>
                <a:t>+)</a:t>
              </a:r>
            </a:p>
            <a:p>
              <a:pPr eaLnBrk="1" hangingPunct="1">
                <a:buClr>
                  <a:srgbClr val="C00000"/>
                </a:buClr>
                <a:buFont typeface="Calibri" panose="020F0502020204030204" pitchFamily="34" charset="0"/>
                <a:buAutoNum type="arabicPeriod"/>
              </a:pPr>
              <a:r>
                <a:rPr lang="en-US" alt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altLang="en-US" dirty="0">
                  <a:latin typeface="Arial" panose="020B0604020202020204" pitchFamily="34" charset="0"/>
                  <a:cs typeface="Arial" panose="020B0604020202020204" pitchFamily="34" charset="0"/>
                </a:rPr>
                <a:t> </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score</a:t>
              </a:r>
              <a:r>
                <a:rPr lang="en-US" altLang="en-US" dirty="0">
                  <a:latin typeface="Arial" panose="020B0604020202020204" pitchFamily="34" charset="0"/>
                  <a:cs typeface="Arial" panose="020B0604020202020204" pitchFamily="34" charset="0"/>
                </a:rPr>
                <a:t> </a:t>
              </a:r>
              <a:r>
                <a:rPr lang="en-US" altLang="en-US" b="1" dirty="0">
                  <a:solidFill>
                    <a:srgbClr val="C00000"/>
                  </a:solidFill>
                  <a:latin typeface="Arial" panose="020B0604020202020204" pitchFamily="34" charset="0"/>
                  <a:cs typeface="Arial" panose="020B0604020202020204" pitchFamily="34" charset="0"/>
                </a:rPr>
                <a:t>8</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on “CSI has improved my work” (</a:t>
              </a:r>
              <a:r>
                <a:rPr lang="en-US" altLang="en-US" b="1" dirty="0">
                  <a:solidFill>
                    <a:srgbClr val="FFC000"/>
                  </a:solidFill>
                  <a:latin typeface="Arial" panose="020B0604020202020204" pitchFamily="34" charset="0"/>
                  <a:cs typeface="Arial" panose="020B0604020202020204" pitchFamily="34" charset="0"/>
                </a:rPr>
                <a:t>47% </a:t>
              </a:r>
              <a:r>
                <a:rPr lang="en-US" altLang="en-US" b="1" dirty="0">
                  <a:solidFill>
                    <a:srgbClr val="C00000"/>
                  </a:solidFill>
                  <a:latin typeface="Arial" panose="020B0604020202020204" pitchFamily="34" charset="0"/>
                  <a:cs typeface="Arial" panose="020B0604020202020204" pitchFamily="34" charset="0"/>
                </a:rPr>
                <a:t>7</a:t>
              </a:r>
              <a:r>
                <a:rPr lang="en-US"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grpSp>
        <p:nvGrpSpPr>
          <p:cNvPr id="8" name="Group 7"/>
          <p:cNvGrpSpPr/>
          <p:nvPr/>
        </p:nvGrpSpPr>
        <p:grpSpPr>
          <a:xfrm>
            <a:off x="6796773" y="289052"/>
            <a:ext cx="5077342" cy="3125346"/>
            <a:chOff x="7070027" y="2446582"/>
            <a:chExt cx="5077342" cy="3125346"/>
          </a:xfrm>
        </p:grpSpPr>
        <p:pic>
          <p:nvPicPr>
            <p:cNvPr id="9" name="Picture 8"/>
            <p:cNvPicPr>
              <a:picLocks noChangeAspect="1"/>
            </p:cNvPicPr>
            <p:nvPr/>
          </p:nvPicPr>
          <p:blipFill>
            <a:blip r:embed="rId5"/>
            <a:stretch>
              <a:fillRect/>
            </a:stretch>
          </p:blipFill>
          <p:spPr>
            <a:xfrm>
              <a:off x="7070027" y="2446582"/>
              <a:ext cx="5077342" cy="3125346"/>
            </a:xfrm>
            <a:prstGeom prst="rect">
              <a:avLst/>
            </a:prstGeom>
          </p:spPr>
        </p:pic>
        <p:sp>
          <p:nvSpPr>
            <p:cNvPr id="10" name="Rectangle 25"/>
            <p:cNvSpPr>
              <a:spLocks noChangeArrowheads="1"/>
            </p:cNvSpPr>
            <p:nvPr/>
          </p:nvSpPr>
          <p:spPr bwMode="auto">
            <a:xfrm>
              <a:off x="7847673" y="3181058"/>
              <a:ext cx="39278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000" b="1" dirty="0">
                  <a:solidFill>
                    <a:schemeClr val="bg1"/>
                  </a:solidFill>
                  <a:effectLst>
                    <a:outerShdw blurRad="38100" dist="38100" dir="2700000" algn="tl">
                      <a:srgbClr val="000000">
                        <a:alpha val="43137"/>
                      </a:srgbClr>
                    </a:outerShdw>
                  </a:effectLst>
                </a:rPr>
                <a:t>1</a:t>
              </a:r>
              <a:r>
                <a:rPr lang="en-US" altLang="en-US" sz="2000" b="1" baseline="30000" dirty="0">
                  <a:solidFill>
                    <a:schemeClr val="bg1"/>
                  </a:solidFill>
                  <a:effectLst>
                    <a:outerShdw blurRad="38100" dist="38100" dir="2700000" algn="tl">
                      <a:srgbClr val="000000">
                        <a:alpha val="43137"/>
                      </a:srgbClr>
                    </a:outerShdw>
                  </a:effectLst>
                </a:rPr>
                <a:t>st</a:t>
              </a:r>
              <a:r>
                <a:rPr lang="en-US" altLang="en-US" sz="2000" b="1" dirty="0">
                  <a:solidFill>
                    <a:schemeClr val="bg1"/>
                  </a:solidFill>
                  <a:effectLst>
                    <a:outerShdw blurRad="38100" dist="38100" dir="2700000" algn="tl">
                      <a:srgbClr val="000000">
                        <a:alpha val="43137"/>
                      </a:srgbClr>
                    </a:outerShdw>
                  </a:effectLst>
                </a:rPr>
                <a:t> call resolution went up from </a:t>
              </a:r>
              <a:r>
                <a:rPr lang="en-US" altLang="en-US" sz="2000" b="1" dirty="0"/>
                <a:t/>
              </a:r>
              <a:br>
                <a:rPr lang="en-US" altLang="en-US" sz="2000" b="1" dirty="0"/>
              </a:br>
              <a:r>
                <a:rPr lang="en-US" altLang="en-US" sz="2000" b="1" dirty="0">
                  <a:solidFill>
                    <a:srgbClr val="FFC000"/>
                  </a:solidFill>
                  <a:effectLst>
                    <a:outerShdw blurRad="38100" dist="38100" dir="2700000" algn="tl">
                      <a:srgbClr val="000000">
                        <a:alpha val="43137"/>
                      </a:srgbClr>
                    </a:outerShdw>
                  </a:effectLst>
                </a:rPr>
                <a:t>65%</a:t>
              </a:r>
              <a:r>
                <a:rPr lang="en-US" altLang="en-US" sz="2000" b="1" dirty="0"/>
                <a:t> </a:t>
              </a:r>
              <a:r>
                <a:rPr lang="en-US" altLang="en-US" sz="2000" b="1" dirty="0">
                  <a:solidFill>
                    <a:schemeClr val="bg1"/>
                  </a:solidFill>
                  <a:effectLst>
                    <a:outerShdw blurRad="38100" dist="38100" dir="2700000" algn="tl">
                      <a:srgbClr val="000000">
                        <a:alpha val="43137"/>
                      </a:srgbClr>
                    </a:outerShdw>
                  </a:effectLst>
                </a:rPr>
                <a:t>to</a:t>
              </a:r>
              <a:r>
                <a:rPr lang="en-US" altLang="en-US" sz="2000" b="1" dirty="0"/>
                <a:t> </a:t>
              </a:r>
              <a:r>
                <a:rPr lang="en-US" altLang="en-US" sz="2000" b="1" dirty="0">
                  <a:solidFill>
                    <a:srgbClr val="FFC000"/>
                  </a:solidFill>
                  <a:effectLst>
                    <a:outerShdw blurRad="38100" dist="38100" dir="2700000" algn="tl">
                      <a:srgbClr val="000000">
                        <a:alpha val="43137"/>
                      </a:srgbClr>
                    </a:outerShdw>
                  </a:effectLst>
                </a:rPr>
                <a:t>75</a:t>
              </a:r>
              <a:r>
                <a:rPr lang="en-US" altLang="en-US" sz="2000" b="1" dirty="0" smtClean="0">
                  <a:solidFill>
                    <a:srgbClr val="FFC000"/>
                  </a:solidFill>
                  <a:effectLst>
                    <a:outerShdw blurRad="38100" dist="38100" dir="2700000" algn="tl">
                      <a:srgbClr val="000000">
                        <a:alpha val="43137"/>
                      </a:srgbClr>
                    </a:outerShdw>
                  </a:effectLst>
                </a:rPr>
                <a:t>% </a:t>
              </a:r>
              <a:r>
                <a:rPr lang="en-US" altLang="en-US" sz="2000" b="1" dirty="0" smtClean="0">
                  <a:solidFill>
                    <a:schemeClr val="bg1"/>
                  </a:solidFill>
                  <a:effectLst>
                    <a:outerShdw blurRad="38100" dist="38100" dir="2700000" algn="tl">
                      <a:srgbClr val="000000">
                        <a:alpha val="43137"/>
                      </a:srgbClr>
                    </a:outerShdw>
                  </a:effectLst>
                </a:rPr>
                <a:t>, </a:t>
              </a:r>
              <a:r>
                <a:rPr lang="en-US" altLang="en-US" sz="2000" b="1" dirty="0">
                  <a:solidFill>
                    <a:schemeClr val="bg1"/>
                  </a:solidFill>
                  <a:effectLst>
                    <a:outerShdw blurRad="38100" dist="38100" dir="2700000" algn="tl">
                      <a:srgbClr val="000000">
                        <a:alpha val="43137"/>
                      </a:srgbClr>
                    </a:outerShdw>
                  </a:effectLst>
                </a:rPr>
                <a:t>representing </a:t>
              </a:r>
              <a:r>
                <a:rPr lang="en-US" altLang="en-US" sz="2000" b="1" dirty="0">
                  <a:solidFill>
                    <a:srgbClr val="FFC000"/>
                  </a:solidFill>
                  <a:effectLst>
                    <a:outerShdw blurRad="38100" dist="38100" dir="2700000" algn="tl">
                      <a:srgbClr val="000000">
                        <a:alpha val="43137"/>
                      </a:srgbClr>
                    </a:outerShdw>
                  </a:effectLst>
                </a:rPr>
                <a:t>40000 </a:t>
              </a:r>
              <a:br>
                <a:rPr lang="en-US" altLang="en-US" sz="2000" b="1" dirty="0">
                  <a:solidFill>
                    <a:srgbClr val="FFC000"/>
                  </a:solidFill>
                  <a:effectLst>
                    <a:outerShdw blurRad="38100" dist="38100" dir="2700000" algn="tl">
                      <a:srgbClr val="000000">
                        <a:alpha val="43137"/>
                      </a:srgbClr>
                    </a:outerShdw>
                  </a:effectLst>
                </a:rPr>
              </a:br>
              <a:r>
                <a:rPr lang="en-US" altLang="en-US" sz="2000" b="1" dirty="0">
                  <a:solidFill>
                    <a:schemeClr val="bg1"/>
                  </a:solidFill>
                  <a:effectLst>
                    <a:outerShdw blurRad="38100" dist="38100" dir="2700000" algn="tl">
                      <a:srgbClr val="000000">
                        <a:alpha val="43137"/>
                      </a:srgbClr>
                    </a:outerShdw>
                  </a:effectLst>
                </a:rPr>
                <a:t>additional calls resolved, saving </a:t>
              </a:r>
              <a:r>
                <a:rPr lang="en-US" altLang="en-US" sz="2000" b="1" dirty="0"/>
                <a:t/>
              </a:r>
              <a:br>
                <a:rPr lang="en-US" altLang="en-US" sz="2000" b="1" dirty="0"/>
              </a:br>
              <a:r>
                <a:rPr lang="en-US" altLang="en-US" sz="2000" b="1" dirty="0">
                  <a:solidFill>
                    <a:srgbClr val="FFC000"/>
                  </a:solidFill>
                  <a:effectLst>
                    <a:outerShdw blurRad="38100" dist="38100" dir="2700000" algn="tl">
                      <a:srgbClr val="000000">
                        <a:alpha val="43137"/>
                      </a:srgbClr>
                    </a:outerShdw>
                  </a:effectLst>
                </a:rPr>
                <a:t>250.000 Euro </a:t>
              </a:r>
              <a:r>
                <a:rPr lang="en-US" altLang="en-US" sz="2000" b="1" dirty="0">
                  <a:solidFill>
                    <a:schemeClr val="bg1"/>
                  </a:solidFill>
                  <a:effectLst>
                    <a:outerShdw blurRad="38100" dist="38100" dir="2700000" algn="tl">
                      <a:srgbClr val="000000">
                        <a:alpha val="43137"/>
                      </a:srgbClr>
                    </a:outerShdw>
                  </a:effectLst>
                </a:rPr>
                <a:t>and the business </a:t>
              </a:r>
              <a:r>
                <a:rPr lang="en-US" altLang="en-US" sz="2000" b="1" dirty="0"/>
                <a:t/>
              </a:r>
              <a:br>
                <a:rPr lang="en-US" altLang="en-US" sz="2000" b="1" dirty="0"/>
              </a:br>
              <a:r>
                <a:rPr lang="en-US" altLang="en-US" sz="2000" b="1" dirty="0">
                  <a:solidFill>
                    <a:schemeClr val="bg1"/>
                  </a:solidFill>
                </a:rPr>
                <a:t>outcome?</a:t>
              </a:r>
              <a:r>
                <a:rPr lang="en-US" altLang="en-US" sz="2000" b="1" dirty="0"/>
                <a:t> </a:t>
              </a:r>
              <a:r>
                <a:rPr lang="en-US" altLang="en-US" sz="2000" b="1" dirty="0">
                  <a:solidFill>
                    <a:srgbClr val="FFC000"/>
                  </a:solidFill>
                  <a:effectLst>
                    <a:outerShdw blurRad="38100" dist="38100" dir="2700000" algn="tl">
                      <a:srgbClr val="000000">
                        <a:alpha val="43137"/>
                      </a:srgbClr>
                    </a:outerShdw>
                  </a:effectLst>
                </a:rPr>
                <a:t>improved</a:t>
              </a:r>
              <a:r>
                <a:rPr lang="en-US" altLang="en-US" sz="2000" b="1" dirty="0">
                  <a:solidFill>
                    <a:srgbClr val="FF0000"/>
                  </a:solidFill>
                </a:rPr>
                <a:t> </a:t>
              </a:r>
              <a:r>
                <a:rPr lang="en-US" altLang="en-US" sz="2000" b="1" dirty="0">
                  <a:solidFill>
                    <a:schemeClr val="bg1"/>
                  </a:solidFill>
                  <a:effectLst>
                    <a:outerShdw blurRad="38100" dist="38100" dir="2700000" algn="tl">
                      <a:srgbClr val="000000">
                        <a:alpha val="43137"/>
                      </a:srgbClr>
                    </a:outerShdw>
                  </a:effectLst>
                </a:rPr>
                <a:t>patient</a:t>
              </a:r>
              <a:r>
                <a:rPr lang="en-US" altLang="en-US" sz="2000" b="1" dirty="0"/>
                <a:t> </a:t>
              </a:r>
              <a:r>
                <a:rPr lang="en-US" altLang="en-US" sz="2000" b="1" dirty="0">
                  <a:solidFill>
                    <a:srgbClr val="FFC000"/>
                  </a:solidFill>
                  <a:effectLst>
                    <a:outerShdw blurRad="38100" dist="38100" dir="2700000" algn="tl">
                      <a:srgbClr val="000000">
                        <a:alpha val="43137"/>
                      </a:srgbClr>
                    </a:outerShdw>
                  </a:effectLst>
                </a:rPr>
                <a:t>care</a:t>
              </a:r>
              <a:r>
                <a:rPr lang="en-US" altLang="en-US" sz="2000" b="1" dirty="0">
                  <a:solidFill>
                    <a:srgbClr val="FF0000"/>
                  </a:solidFill>
                </a:rPr>
                <a:t> </a:t>
              </a:r>
              <a:br>
                <a:rPr lang="en-US" altLang="en-US" sz="2000" b="1" dirty="0">
                  <a:solidFill>
                    <a:srgbClr val="FF0000"/>
                  </a:solidFill>
                </a:rPr>
              </a:br>
              <a:r>
                <a:rPr lang="en-US" altLang="en-US" sz="2000" b="1" dirty="0">
                  <a:solidFill>
                    <a:schemeClr val="bg1"/>
                  </a:solidFill>
                  <a:effectLst>
                    <a:outerShdw blurRad="38100" dist="38100" dir="2700000" algn="tl">
                      <a:srgbClr val="000000">
                        <a:alpha val="43137"/>
                      </a:srgbClr>
                    </a:outerShdw>
                  </a:effectLst>
                </a:rPr>
                <a:t>and patient</a:t>
              </a:r>
              <a:r>
                <a:rPr lang="en-US" altLang="en-US" sz="2000" b="1" dirty="0"/>
                <a:t> </a:t>
              </a:r>
              <a:r>
                <a:rPr lang="en-US" altLang="en-US" sz="2000" b="1" dirty="0" smtClean="0">
                  <a:solidFill>
                    <a:srgbClr val="FFC000"/>
                  </a:solidFill>
                  <a:effectLst>
                    <a:outerShdw blurRad="38100" dist="38100" dir="2700000" algn="tl">
                      <a:srgbClr val="000000">
                        <a:alpha val="43137"/>
                      </a:srgbClr>
                    </a:outerShdw>
                  </a:effectLst>
                </a:rPr>
                <a:t>safety</a:t>
              </a:r>
              <a:endParaRPr lang="en-US" altLang="en-US" sz="2000" dirty="0"/>
            </a:p>
          </p:txBody>
        </p:sp>
      </p:grpSp>
      <p:pic>
        <p:nvPicPr>
          <p:cNvPr id="11" name="Picture 10"/>
          <p:cNvPicPr>
            <a:picLocks noChangeAspect="1"/>
          </p:cNvPicPr>
          <p:nvPr/>
        </p:nvPicPr>
        <p:blipFill>
          <a:blip r:embed="rId6"/>
          <a:stretch>
            <a:fillRect/>
          </a:stretch>
        </p:blipFill>
        <p:spPr>
          <a:xfrm>
            <a:off x="2544561" y="1278315"/>
            <a:ext cx="3411061" cy="2830644"/>
          </a:xfrm>
          <a:prstGeom prst="rect">
            <a:avLst/>
          </a:prstGeom>
        </p:spPr>
      </p:pic>
      <p:cxnSp>
        <p:nvCxnSpPr>
          <p:cNvPr id="13" name="Straight Arrow Connector 12"/>
          <p:cNvCxnSpPr/>
          <p:nvPr/>
        </p:nvCxnSpPr>
        <p:spPr>
          <a:xfrm>
            <a:off x="4511679" y="2045938"/>
            <a:ext cx="2308839" cy="110757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1"/>
          </p:cNvCxnSpPr>
          <p:nvPr/>
        </p:nvCxnSpPr>
        <p:spPr>
          <a:xfrm>
            <a:off x="5090967" y="1611229"/>
            <a:ext cx="1705806" cy="24049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27" name="Shape 429"/>
          <p:cNvSpPr txBox="1"/>
          <p:nvPr/>
        </p:nvSpPr>
        <p:spPr>
          <a:xfrm>
            <a:off x="2172699" y="223803"/>
            <a:ext cx="8275227" cy="576400"/>
          </a:xfrm>
          <a:prstGeom prst="rect">
            <a:avLst/>
          </a:prstGeom>
          <a:noFill/>
          <a:ln>
            <a:noFill/>
          </a:ln>
        </p:spPr>
        <p:txBody>
          <a:bodyPr wrap="square" lIns="0" tIns="0" rIns="0" bIns="0" anchor="ctr" anchorCtr="0">
            <a:noAutofit/>
          </a:bodyPr>
          <a:lstStyle/>
          <a:p>
            <a:pPr>
              <a:buClr>
                <a:srgbClr val="37505F"/>
              </a:buClr>
              <a:buSzPct val="25000"/>
            </a:pPr>
            <a:r>
              <a:rPr lang="en-US" sz="3600" b="1" dirty="0" smtClean="0">
                <a:solidFill>
                  <a:srgbClr val="1AA3F5"/>
                </a:solidFill>
                <a:latin typeface="Arial"/>
                <a:sym typeface="Arial"/>
              </a:rPr>
              <a:t>Start measuring!</a:t>
            </a:r>
            <a:endParaRPr lang="en-US" sz="3600" b="1" dirty="0">
              <a:solidFill>
                <a:srgbClr val="1AA3F5"/>
              </a:solidFill>
              <a:latin typeface="Arial"/>
              <a:sym typeface="Arial"/>
            </a:endParaRPr>
          </a:p>
        </p:txBody>
      </p:sp>
      <p:sp>
        <p:nvSpPr>
          <p:cNvPr id="18" name="TextBox 17"/>
          <p:cNvSpPr txBox="1"/>
          <p:nvPr/>
        </p:nvSpPr>
        <p:spPr>
          <a:xfrm>
            <a:off x="-3378" y="1938340"/>
            <a:ext cx="1653017" cy="400110"/>
          </a:xfrm>
          <a:prstGeom prst="rect">
            <a:avLst/>
          </a:prstGeom>
          <a:noFill/>
        </p:spPr>
        <p:txBody>
          <a:bodyPr wrap="none" rtlCol="0">
            <a:spAutoFit/>
          </a:bodyPr>
          <a:lstStyle/>
          <a:p>
            <a:r>
              <a:rPr lang="en-US" sz="2000" b="1" dirty="0" smtClean="0"/>
              <a:t>8-Field Model</a:t>
            </a:r>
            <a:endParaRPr lang="en-US" sz="2000" b="1" dirty="0"/>
          </a:p>
        </p:txBody>
      </p:sp>
      <p:pic>
        <p:nvPicPr>
          <p:cNvPr id="14" name="Picture 13"/>
          <p:cNvPicPr>
            <a:picLocks noChangeAspect="1"/>
          </p:cNvPicPr>
          <p:nvPr/>
        </p:nvPicPr>
        <p:blipFill>
          <a:blip r:embed="rId7"/>
          <a:stretch>
            <a:fillRect/>
          </a:stretch>
        </p:blipFill>
        <p:spPr>
          <a:xfrm>
            <a:off x="1727737" y="912486"/>
            <a:ext cx="1607021" cy="1299851"/>
          </a:xfrm>
          <a:prstGeom prst="rect">
            <a:avLst/>
          </a:prstGeom>
        </p:spPr>
      </p:pic>
      <p:grpSp>
        <p:nvGrpSpPr>
          <p:cNvPr id="36" name="Group 35"/>
          <p:cNvGrpSpPr/>
          <p:nvPr/>
        </p:nvGrpSpPr>
        <p:grpSpPr>
          <a:xfrm>
            <a:off x="3447074" y="-1769245"/>
            <a:ext cx="2563435" cy="1538154"/>
            <a:chOff x="2757179" y="-206945"/>
            <a:chExt cx="2563435" cy="1538154"/>
          </a:xfrm>
        </p:grpSpPr>
        <p:sp>
          <p:nvSpPr>
            <p:cNvPr id="34" name="Down Arrow 33"/>
            <p:cNvSpPr/>
            <p:nvPr/>
          </p:nvSpPr>
          <p:spPr>
            <a:xfrm rot="1120216">
              <a:off x="2757179" y="-206945"/>
              <a:ext cx="2563435" cy="1538154"/>
            </a:xfrm>
            <a:prstGeom prst="downArrow">
              <a:avLst>
                <a:gd name="adj1" fmla="val 71516"/>
                <a:gd name="adj2" fmla="val 50000"/>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174361">
              <a:off x="3210226" y="118024"/>
              <a:ext cx="1829347"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AR CENA" panose="02000000000000000000" pitchFamily="2" charset="0"/>
                </a:rPr>
                <a:t>IMPORTANT!</a:t>
              </a:r>
              <a:endParaRPr lang="en-US" sz="2800" b="1" dirty="0">
                <a:solidFill>
                  <a:schemeClr val="bg1"/>
                </a:solidFill>
                <a:effectLst>
                  <a:outerShdw blurRad="38100" dist="38100" dir="2700000" algn="tl">
                    <a:srgbClr val="000000">
                      <a:alpha val="43137"/>
                    </a:srgbClr>
                  </a:outerShdw>
                </a:effectLst>
                <a:latin typeface="AR CENA" panose="02000000000000000000" pitchFamily="2" charset="0"/>
              </a:endParaRPr>
            </a:p>
          </p:txBody>
        </p:sp>
      </p:grpSp>
      <p:pic>
        <p:nvPicPr>
          <p:cNvPr id="39" name="Picture 38"/>
          <p:cNvPicPr>
            <a:picLocks noChangeAspect="1"/>
          </p:cNvPicPr>
          <p:nvPr/>
        </p:nvPicPr>
        <p:blipFill>
          <a:blip r:embed="rId8"/>
          <a:stretch>
            <a:fillRect/>
          </a:stretch>
        </p:blipFill>
        <p:spPr>
          <a:xfrm>
            <a:off x="96212" y="5608000"/>
            <a:ext cx="4126373" cy="5417447"/>
          </a:xfrm>
          <a:prstGeom prst="rect">
            <a:avLst/>
          </a:prstGeom>
          <a:scene3d>
            <a:camera prst="perspectiveRelaxed"/>
            <a:lightRig rig="threePt" dir="t"/>
          </a:scene3d>
        </p:spPr>
      </p:pic>
      <p:pic>
        <p:nvPicPr>
          <p:cNvPr id="40" name="Picture 39"/>
          <p:cNvPicPr>
            <a:picLocks noChangeAspect="1"/>
          </p:cNvPicPr>
          <p:nvPr/>
        </p:nvPicPr>
        <p:blipFill rotWithShape="1">
          <a:blip r:embed="rId9"/>
          <a:srcRect t="21376" r="1631" b="35661"/>
          <a:stretch/>
        </p:blipFill>
        <p:spPr>
          <a:xfrm rot="21276054">
            <a:off x="1855784" y="1995137"/>
            <a:ext cx="4183767" cy="1425284"/>
          </a:xfrm>
          <a:prstGeom prst="rect">
            <a:avLst/>
          </a:prstGeom>
        </p:spPr>
      </p:pic>
      <p:grpSp>
        <p:nvGrpSpPr>
          <p:cNvPr id="31" name="Group 30"/>
          <p:cNvGrpSpPr/>
          <p:nvPr/>
        </p:nvGrpSpPr>
        <p:grpSpPr>
          <a:xfrm>
            <a:off x="3823838" y="4211906"/>
            <a:ext cx="2972935" cy="1772729"/>
            <a:chOff x="4009503" y="3153508"/>
            <a:chExt cx="2972935" cy="1772729"/>
          </a:xfrm>
        </p:grpSpPr>
        <p:pic>
          <p:nvPicPr>
            <p:cNvPr id="28" name="Picture 27">
              <a:hlinkClick r:id="rId10"/>
            </p:cNvPr>
            <p:cNvPicPr>
              <a:picLocks noChangeAspect="1"/>
            </p:cNvPicPr>
            <p:nvPr/>
          </p:nvPicPr>
          <p:blipFill rotWithShape="1">
            <a:blip r:embed="rId11"/>
            <a:srcRect r="3512"/>
            <a:stretch/>
          </p:blipFill>
          <p:spPr>
            <a:xfrm rot="21107085">
              <a:off x="4009503" y="3412952"/>
              <a:ext cx="2879591" cy="1513285"/>
            </a:xfrm>
            <a:prstGeom prst="rect">
              <a:avLst/>
            </a:prstGeom>
            <a:ln>
              <a:noFill/>
            </a:ln>
            <a:effectLst>
              <a:outerShdw blurRad="292100" dist="139700" dir="2700000" algn="tl" rotWithShape="0">
                <a:srgbClr val="333333">
                  <a:alpha val="65000"/>
                </a:srgbClr>
              </a:outerShdw>
            </a:effectLst>
          </p:spPr>
        </p:pic>
        <p:sp>
          <p:nvSpPr>
            <p:cNvPr id="29" name="7-Point Star 28">
              <a:hlinkClick r:id="rId10"/>
            </p:cNvPr>
            <p:cNvSpPr/>
            <p:nvPr/>
          </p:nvSpPr>
          <p:spPr>
            <a:xfrm>
              <a:off x="6184626" y="3153508"/>
              <a:ext cx="797812" cy="834300"/>
            </a:xfrm>
            <a:prstGeom prst="star7">
              <a:avLst>
                <a:gd name="adj" fmla="val 38051"/>
                <a:gd name="hf" fmla="val 102572"/>
                <a:gd name="vf" fmla="val 105210"/>
              </a:avLst>
            </a:prstGeom>
            <a:solidFill>
              <a:srgbClr val="FF0000"/>
            </a:solidFill>
            <a:ln>
              <a:solidFill>
                <a:srgbClr val="FFC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255501" y="3414398"/>
              <a:ext cx="652743" cy="369332"/>
            </a:xfrm>
            <a:prstGeom prst="rect">
              <a:avLst/>
            </a:prstGeom>
            <a:noFill/>
          </p:spPr>
          <p:txBody>
            <a:bodyPr wrap="none" rtlCol="0">
              <a:spAutoFit/>
            </a:bodyPr>
            <a:lstStyle/>
            <a:p>
              <a:r>
                <a:rPr lang="en-US" b="1" dirty="0" smtClean="0">
                  <a:solidFill>
                    <a:srgbClr val="FFC000"/>
                  </a:solidFill>
                </a:rPr>
                <a:t>2013</a:t>
              </a:r>
              <a:endParaRPr lang="en-US" b="1" dirty="0">
                <a:solidFill>
                  <a:srgbClr val="FFC000"/>
                </a:solidFill>
              </a:endParaRPr>
            </a:p>
          </p:txBody>
        </p:sp>
      </p:grpSp>
      <p:pic>
        <p:nvPicPr>
          <p:cNvPr id="43" name="Picture 42"/>
          <p:cNvPicPr>
            <a:picLocks noChangeAspect="1"/>
          </p:cNvPicPr>
          <p:nvPr/>
        </p:nvPicPr>
        <p:blipFill>
          <a:blip r:embed="rId12">
            <a:duotone>
              <a:prstClr val="black"/>
              <a:schemeClr val="accent2">
                <a:tint val="45000"/>
                <a:satMod val="400000"/>
              </a:schemeClr>
            </a:duotone>
          </a:blip>
          <a:stretch>
            <a:fillRect/>
          </a:stretch>
        </p:blipFill>
        <p:spPr>
          <a:xfrm rot="904279">
            <a:off x="3630498" y="3282246"/>
            <a:ext cx="2384937" cy="1261506"/>
          </a:xfrm>
          <a:prstGeom prst="rect">
            <a:avLst/>
          </a:prstGeom>
        </p:spPr>
      </p:pic>
      <p:pic>
        <p:nvPicPr>
          <p:cNvPr id="45" name="Picture 4" descr="Afbeeldingsresultaat voor klik hier button">
            <a:hlinkClick r:id="rId10"/>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01396">
            <a:off x="6257487" y="5342329"/>
            <a:ext cx="714168" cy="71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3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07175 0.2206 L 0.14245 -0.66782 " pathEditMode="relative" rAng="0" ptsTypes="AA">
                                      <p:cBhvr>
                                        <p:cTn id="35" dur="1000" fill="hold"/>
                                        <p:tgtEl>
                                          <p:spTgt spid="33"/>
                                        </p:tgtEl>
                                        <p:attrNameLst>
                                          <p:attrName>ppt_x</p:attrName>
                                          <p:attrName>ppt_y</p:attrName>
                                        </p:attrNameLst>
                                      </p:cBhvr>
                                      <p:rCtr x="10703" y="-44421"/>
                                    </p:animMotion>
                                  </p:childTnLst>
                                </p:cTn>
                              </p:par>
                              <p:par>
                                <p:cTn id="36" presetID="42" presetClass="path" presetSubtype="0" accel="50000" decel="50000" fill="hold" nodeType="withEffect">
                                  <p:stCondLst>
                                    <p:cond delay="0"/>
                                  </p:stCondLst>
                                  <p:childTnLst>
                                    <p:animMotion origin="layout" path="M 0.01224 -0.05903 L 0.06993 -0.48194 " pathEditMode="relative" rAng="0" ptsTypes="AA">
                                      <p:cBhvr>
                                        <p:cTn id="37" dur="2000" fill="hold"/>
                                        <p:tgtEl>
                                          <p:spTgt spid="39"/>
                                        </p:tgtEl>
                                        <p:attrNameLst>
                                          <p:attrName>ppt_x</p:attrName>
                                          <p:attrName>ppt_y</p:attrName>
                                        </p:attrNameLst>
                                      </p:cBhvr>
                                      <p:rCtr x="2878" y="-21157"/>
                                    </p:animMotion>
                                  </p:childTnLst>
                                </p:cTn>
                              </p:par>
                              <p:par>
                                <p:cTn id="38" presetID="10" presetClass="entr" presetSubtype="0" fill="hold"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par>
                                <p:cTn id="41" presetID="10" presetClass="entr" presetSubtype="0"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42" presetClass="path" presetSubtype="0" accel="50000" decel="50000" fill="hold" nodeType="withEffect">
                                  <p:stCondLst>
                                    <p:cond delay="0"/>
                                  </p:stCondLst>
                                  <p:childTnLst>
                                    <p:animMotion origin="layout" path="M -4.16667E-7 3.33333E-6 L -0.05911 0.27407 " pathEditMode="relative" rAng="0" ptsTypes="AA">
                                      <p:cBhvr>
                                        <p:cTn id="45" dur="2000" fill="hold"/>
                                        <p:tgtEl>
                                          <p:spTgt spid="36"/>
                                        </p:tgtEl>
                                        <p:attrNameLst>
                                          <p:attrName>ppt_x</p:attrName>
                                          <p:attrName>ppt_y</p:attrName>
                                        </p:attrNameLst>
                                      </p:cBhvr>
                                      <p:rCtr x="-2956" y="13704"/>
                                    </p:animMotion>
                                  </p:childTnLst>
                                </p:cTn>
                              </p:par>
                              <p:par>
                                <p:cTn id="46" presetID="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1000" fill="hold"/>
                                        <p:tgtEl>
                                          <p:spTgt spid="40"/>
                                        </p:tgtEl>
                                        <p:attrNameLst>
                                          <p:attrName>ppt_x</p:attrName>
                                        </p:attrNameLst>
                                      </p:cBhvr>
                                      <p:tavLst>
                                        <p:tav tm="0">
                                          <p:val>
                                            <p:strVal val="#ppt_x"/>
                                          </p:val>
                                        </p:tav>
                                        <p:tav tm="100000">
                                          <p:val>
                                            <p:strVal val="#ppt_x"/>
                                          </p:val>
                                        </p:tav>
                                      </p:tavLst>
                                    </p:anim>
                                    <p:anim calcmode="lin" valueType="num">
                                      <p:cBhvr additive="base">
                                        <p:cTn id="49"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26232" y="1189081"/>
            <a:ext cx="5414126" cy="3970318"/>
          </a:xfrm>
          <a:prstGeom prst="rect">
            <a:avLst/>
          </a:prstGeom>
        </p:spPr>
        <p:txBody>
          <a:bodyPr wrap="square">
            <a:spAutoFit/>
          </a:bodyPr>
          <a:lstStyle/>
          <a:p>
            <a:pPr marL="285750" indent="-285750">
              <a:buClr>
                <a:srgbClr val="FF0000"/>
              </a:buClr>
              <a:buSzPct val="120000"/>
              <a:buFont typeface="Wingdings" panose="05000000000000000000" pitchFamily="2" charset="2"/>
              <a:buChar char="ý"/>
            </a:pPr>
            <a:r>
              <a:rPr lang="en-US" b="1" i="0" dirty="0" smtClean="0">
                <a:solidFill>
                  <a:srgbClr val="333132"/>
                </a:solidFill>
                <a:effectLst/>
                <a:latin typeface="Muli"/>
              </a:rPr>
              <a:t>McKinsey: </a:t>
            </a:r>
            <a:r>
              <a:rPr lang="en-US" b="1" i="0" dirty="0" smtClean="0">
                <a:effectLst/>
                <a:latin typeface="Muli"/>
              </a:rPr>
              <a:t>‘</a:t>
            </a:r>
            <a:r>
              <a:rPr lang="en-US" b="1" i="0" dirty="0" smtClean="0">
                <a:solidFill>
                  <a:srgbClr val="C00000"/>
                </a:solidFill>
                <a:effectLst/>
                <a:latin typeface="Muli"/>
              </a:rPr>
              <a:t>70% </a:t>
            </a:r>
            <a:r>
              <a:rPr lang="en-US" b="0" i="0" dirty="0" smtClean="0">
                <a:solidFill>
                  <a:srgbClr val="333132"/>
                </a:solidFill>
                <a:effectLst/>
                <a:latin typeface="Muli"/>
              </a:rPr>
              <a:t>respondents cited ‘Changing the Culture is their biggest challenge’</a:t>
            </a:r>
          </a:p>
          <a:p>
            <a:pPr marL="285750" indent="-285750">
              <a:buClr>
                <a:srgbClr val="FF0000"/>
              </a:buClr>
              <a:buSzPct val="120000"/>
              <a:buFont typeface="Wingdings" panose="05000000000000000000" pitchFamily="2" charset="2"/>
              <a:buChar char="ý"/>
            </a:pPr>
            <a:r>
              <a:rPr lang="en-US" b="1" i="0" dirty="0" smtClean="0">
                <a:solidFill>
                  <a:srgbClr val="333132"/>
                </a:solidFill>
                <a:effectLst/>
                <a:latin typeface="Muli"/>
              </a:rPr>
              <a:t>State of Agile: </a:t>
            </a:r>
            <a:r>
              <a:rPr lang="en-US" b="1" i="0" dirty="0" smtClean="0">
                <a:solidFill>
                  <a:srgbClr val="C00000"/>
                </a:solidFill>
                <a:effectLst/>
                <a:latin typeface="Muli"/>
              </a:rPr>
              <a:t>43%</a:t>
            </a:r>
            <a:r>
              <a:rPr lang="en-US" b="0" i="0" dirty="0" smtClean="0">
                <a:solidFill>
                  <a:srgbClr val="333132"/>
                </a:solidFill>
                <a:effectLst/>
                <a:latin typeface="Muli"/>
              </a:rPr>
              <a:t> ‘Organizational culture at odds with agile values’</a:t>
            </a:r>
          </a:p>
          <a:p>
            <a:pPr marL="285750" indent="-285750">
              <a:buClr>
                <a:srgbClr val="FF0000"/>
              </a:buClr>
              <a:buSzPct val="120000"/>
              <a:buFont typeface="Wingdings" panose="05000000000000000000" pitchFamily="2" charset="2"/>
              <a:buChar char="ý"/>
            </a:pPr>
            <a:r>
              <a:rPr lang="en-US" b="1" i="0" dirty="0" smtClean="0">
                <a:solidFill>
                  <a:srgbClr val="333132"/>
                </a:solidFill>
                <a:effectLst/>
                <a:latin typeface="Muli"/>
              </a:rPr>
              <a:t>State of DevOps (Dev) ‘…</a:t>
            </a:r>
            <a:r>
              <a:rPr lang="en-US" b="0" i="0" dirty="0" smtClean="0">
                <a:solidFill>
                  <a:srgbClr val="333132"/>
                </a:solidFill>
                <a:effectLst/>
                <a:latin typeface="Muli"/>
              </a:rPr>
              <a:t>The report findings are clear—what we’ve historically called “cultural factors” are a </a:t>
            </a:r>
            <a:r>
              <a:rPr lang="en-US" b="1" i="0" dirty="0" smtClean="0">
                <a:solidFill>
                  <a:srgbClr val="C00000"/>
                </a:solidFill>
                <a:effectLst/>
                <a:latin typeface="Muli"/>
              </a:rPr>
              <a:t>major barrier </a:t>
            </a:r>
            <a:r>
              <a:rPr lang="en-US" b="0" i="0" dirty="0" smtClean="0">
                <a:solidFill>
                  <a:srgbClr val="333132"/>
                </a:solidFill>
                <a:effectLst/>
                <a:latin typeface="Muli"/>
              </a:rPr>
              <a:t>to high performance IT’ citing as reasons ” </a:t>
            </a:r>
            <a:r>
              <a:rPr lang="en-US" b="1" i="0" dirty="0" smtClean="0">
                <a:solidFill>
                  <a:srgbClr val="333132"/>
                </a:solidFill>
                <a:effectLst/>
                <a:latin typeface="Muli"/>
              </a:rPr>
              <a:t>Negative leadership behaviors</a:t>
            </a:r>
            <a:r>
              <a:rPr lang="en-US" b="0" i="0" dirty="0" smtClean="0">
                <a:solidFill>
                  <a:srgbClr val="333132"/>
                </a:solidFill>
                <a:effectLst/>
                <a:latin typeface="Muli"/>
              </a:rPr>
              <a:t>” “</a:t>
            </a:r>
            <a:r>
              <a:rPr lang="en-US" b="1" i="0" dirty="0" smtClean="0">
                <a:solidFill>
                  <a:srgbClr val="333132"/>
                </a:solidFill>
                <a:effectLst/>
                <a:latin typeface="Muli"/>
              </a:rPr>
              <a:t>lack of trust</a:t>
            </a:r>
            <a:r>
              <a:rPr lang="en-US" b="0" i="0" dirty="0" smtClean="0">
                <a:solidFill>
                  <a:srgbClr val="333132"/>
                </a:solidFill>
                <a:effectLst/>
                <a:latin typeface="Muli"/>
              </a:rPr>
              <a:t>”, “resistance to change”, “Insufficient feedback loops”</a:t>
            </a:r>
          </a:p>
          <a:p>
            <a:pPr marL="285750" indent="-285750">
              <a:buClr>
                <a:srgbClr val="FF0000"/>
              </a:buClr>
              <a:buSzPct val="120000"/>
              <a:buFont typeface="Wingdings" panose="05000000000000000000" pitchFamily="2" charset="2"/>
              <a:buChar char="ý"/>
            </a:pPr>
            <a:r>
              <a:rPr lang="en-US" b="1" i="0" dirty="0" smtClean="0">
                <a:solidFill>
                  <a:srgbClr val="333132"/>
                </a:solidFill>
                <a:effectLst/>
                <a:latin typeface="Muli"/>
              </a:rPr>
              <a:t>State of DevOps (OPS) ‘…</a:t>
            </a:r>
            <a:r>
              <a:rPr lang="en-US" b="0" i="0" dirty="0" smtClean="0">
                <a:solidFill>
                  <a:srgbClr val="333132"/>
                </a:solidFill>
                <a:effectLst/>
                <a:latin typeface="Muli"/>
              </a:rPr>
              <a:t>And now, in perhaps the biggest shift of all, the expectation is that we have people skills and can </a:t>
            </a:r>
            <a:r>
              <a:rPr lang="en-US" b="1" i="0" dirty="0" smtClean="0">
                <a:solidFill>
                  <a:srgbClr val="C00000"/>
                </a:solidFill>
                <a:effectLst/>
                <a:latin typeface="Muli"/>
              </a:rPr>
              <a:t>collaborate effectively </a:t>
            </a:r>
            <a:r>
              <a:rPr lang="en-US" b="0" i="0" dirty="0" smtClean="0">
                <a:solidFill>
                  <a:srgbClr val="333132"/>
                </a:solidFill>
                <a:effectLst/>
                <a:latin typeface="Muli"/>
              </a:rPr>
              <a:t>with different functions’.</a:t>
            </a:r>
            <a:endParaRPr lang="en-US" b="0" i="0" dirty="0">
              <a:solidFill>
                <a:srgbClr val="333132"/>
              </a:solidFill>
              <a:effectLst/>
              <a:latin typeface="Muli"/>
            </a:endParaRPr>
          </a:p>
        </p:txBody>
      </p:sp>
      <p:pic>
        <p:nvPicPr>
          <p:cNvPr id="8" name="Picture 7"/>
          <p:cNvPicPr>
            <a:picLocks noChangeAspect="1"/>
          </p:cNvPicPr>
          <p:nvPr/>
        </p:nvPicPr>
        <p:blipFill rotWithShape="1">
          <a:blip r:embed="rId3"/>
          <a:srcRect l="11958" t="4994" r="3310"/>
          <a:stretch/>
        </p:blipFill>
        <p:spPr>
          <a:xfrm>
            <a:off x="5471151" y="632249"/>
            <a:ext cx="6413231" cy="4466831"/>
          </a:xfrm>
          <a:prstGeom prst="rect">
            <a:avLst/>
          </a:prstGeom>
          <a:solidFill>
            <a:schemeClr val="bg1"/>
          </a:solidFill>
        </p:spPr>
      </p:pic>
      <p:pic>
        <p:nvPicPr>
          <p:cNvPr id="2" name="Picture 4"/>
          <p:cNvPicPr>
            <a:picLocks noChangeAspect="1"/>
          </p:cNvPicPr>
          <p:nvPr/>
        </p:nvPicPr>
        <p:blipFill>
          <a:blip r:embed="rId4"/>
          <a:srcRect/>
          <a:stretch>
            <a:fillRect/>
          </a:stretch>
        </p:blipFill>
        <p:spPr bwMode="auto">
          <a:xfrm rot="21396564">
            <a:off x="202741" y="1007366"/>
            <a:ext cx="3159673" cy="5053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duotone>
              <a:prstClr val="black"/>
              <a:schemeClr val="accent2">
                <a:tint val="45000"/>
                <a:satMod val="400000"/>
              </a:schemeClr>
            </a:duotone>
          </a:blip>
          <a:stretch>
            <a:fillRect/>
          </a:stretch>
        </p:blipFill>
        <p:spPr>
          <a:xfrm rot="20679222" flipH="1">
            <a:off x="1229533" y="6300244"/>
            <a:ext cx="1973193" cy="444359"/>
          </a:xfrm>
          <a:prstGeom prst="rect">
            <a:avLst/>
          </a:prstGeom>
        </p:spPr>
      </p:pic>
      <p:pic>
        <p:nvPicPr>
          <p:cNvPr id="4" name="Picture 3"/>
          <p:cNvPicPr>
            <a:picLocks noChangeAspect="1"/>
          </p:cNvPicPr>
          <p:nvPr/>
        </p:nvPicPr>
        <p:blipFill>
          <a:blip r:embed="rId6"/>
          <a:stretch>
            <a:fillRect/>
          </a:stretch>
        </p:blipFill>
        <p:spPr>
          <a:xfrm>
            <a:off x="2161627" y="4196285"/>
            <a:ext cx="1125188" cy="2551426"/>
          </a:xfrm>
          <a:prstGeom prst="rect">
            <a:avLst/>
          </a:prstGeom>
        </p:spPr>
      </p:pic>
      <p:pic>
        <p:nvPicPr>
          <p:cNvPr id="6" name="Picture 3"/>
          <p:cNvPicPr>
            <a:picLocks noChangeAspect="1"/>
          </p:cNvPicPr>
          <p:nvPr/>
        </p:nvPicPr>
        <p:blipFill>
          <a:blip r:embed="rId7"/>
          <a:srcRect/>
          <a:stretch>
            <a:fillRect/>
          </a:stretch>
        </p:blipFill>
        <p:spPr bwMode="auto">
          <a:xfrm rot="165124">
            <a:off x="2852039" y="877310"/>
            <a:ext cx="3205147" cy="5169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2525487" y="2259900"/>
            <a:ext cx="3464312" cy="2648021"/>
            <a:chOff x="2423889" y="2259900"/>
            <a:chExt cx="3464312" cy="2648021"/>
          </a:xfrm>
        </p:grpSpPr>
        <p:sp>
          <p:nvSpPr>
            <p:cNvPr id="11" name="Rounded Rectangle 10"/>
            <p:cNvSpPr/>
            <p:nvPr/>
          </p:nvSpPr>
          <p:spPr>
            <a:xfrm rot="385383">
              <a:off x="2907137" y="2259900"/>
              <a:ext cx="2981064" cy="2456758"/>
            </a:xfrm>
            <a:prstGeom prst="roundRect">
              <a:avLst>
                <a:gd name="adj" fmla="val 7760"/>
              </a:avLst>
            </a:prstGeom>
            <a:solidFill>
              <a:srgbClr val="5AADE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4. </a:t>
              </a:r>
              <a:r>
                <a:rPr lang="en-US" sz="2800" b="1" dirty="0">
                  <a:effectLst>
                    <a:outerShdw blurRad="38100" dist="38100" dir="2700000" algn="tl">
                      <a:srgbClr val="000000">
                        <a:alpha val="43137"/>
                      </a:srgbClr>
                    </a:outerShdw>
                  </a:effectLst>
                </a:rPr>
                <a:t>Culture was, is, and remains a key barrier – as well as organizational resistance to change.</a:t>
              </a:r>
              <a:endParaRPr lang="en-US" sz="2800" dirty="0">
                <a:effectLst>
                  <a:outerShdw blurRad="38100" dist="38100" dir="2700000" algn="tl">
                    <a:srgbClr val="000000">
                      <a:alpha val="43137"/>
                    </a:srgbClr>
                  </a:outerShdw>
                </a:effectLst>
              </a:endParaRPr>
            </a:p>
          </p:txBody>
        </p:sp>
        <p:pic>
          <p:nvPicPr>
            <p:cNvPr id="12" name="Picture 11">
              <a:hlinkClick r:id="rId8"/>
            </p:cNvPr>
            <p:cNvPicPr>
              <a:picLocks noChangeAspect="1"/>
            </p:cNvPicPr>
            <p:nvPr/>
          </p:nvPicPr>
          <p:blipFill rotWithShape="1">
            <a:blip r:embed="rId9"/>
            <a:srcRect r="8399" b="15107"/>
            <a:stretch/>
          </p:blipFill>
          <p:spPr>
            <a:xfrm rot="1481101">
              <a:off x="2423889" y="4291396"/>
              <a:ext cx="1339214" cy="616525"/>
            </a:xfrm>
            <a:prstGeom prst="rect">
              <a:avLst/>
            </a:prstGeom>
            <a:ln>
              <a:noFill/>
            </a:ln>
            <a:effectLst>
              <a:outerShdw blurRad="292100" dist="139700" dir="2700000" algn="tl" rotWithShape="0">
                <a:srgbClr val="333333">
                  <a:alpha val="65000"/>
                </a:srgbClr>
              </a:outerShdw>
            </a:effectLst>
          </p:spPr>
        </p:pic>
      </p:grpSp>
      <p:pic>
        <p:nvPicPr>
          <p:cNvPr id="13" name="Picture 12"/>
          <p:cNvPicPr>
            <a:picLocks noChangeAspect="1"/>
          </p:cNvPicPr>
          <p:nvPr/>
        </p:nvPicPr>
        <p:blipFill rotWithShape="1">
          <a:blip r:embed="rId6"/>
          <a:srcRect b="79209"/>
          <a:stretch/>
        </p:blipFill>
        <p:spPr>
          <a:xfrm>
            <a:off x="2129163" y="3959928"/>
            <a:ext cx="1125188" cy="530469"/>
          </a:xfrm>
          <a:prstGeom prst="rect">
            <a:avLst/>
          </a:prstGeom>
        </p:spPr>
      </p:pic>
      <p:grpSp>
        <p:nvGrpSpPr>
          <p:cNvPr id="16" name="Group 15"/>
          <p:cNvGrpSpPr/>
          <p:nvPr/>
        </p:nvGrpSpPr>
        <p:grpSpPr>
          <a:xfrm>
            <a:off x="215696" y="2289777"/>
            <a:ext cx="3016112" cy="3379571"/>
            <a:chOff x="230418" y="2391014"/>
            <a:chExt cx="3016112" cy="3107399"/>
          </a:xfrm>
        </p:grpSpPr>
        <p:pic>
          <p:nvPicPr>
            <p:cNvPr id="14" name="Picture 13"/>
            <p:cNvPicPr>
              <a:picLocks noChangeAspect="1"/>
            </p:cNvPicPr>
            <p:nvPr/>
          </p:nvPicPr>
          <p:blipFill>
            <a:blip r:embed="rId10"/>
            <a:stretch>
              <a:fillRect/>
            </a:stretch>
          </p:blipFill>
          <p:spPr>
            <a:xfrm>
              <a:off x="230418" y="2391014"/>
              <a:ext cx="3016112" cy="3107399"/>
            </a:xfrm>
            <a:prstGeom prst="rect">
              <a:avLst/>
            </a:prstGeom>
          </p:spPr>
        </p:pic>
        <p:sp>
          <p:nvSpPr>
            <p:cNvPr id="17" name="TextBox 16"/>
            <p:cNvSpPr txBox="1"/>
            <p:nvPr/>
          </p:nvSpPr>
          <p:spPr>
            <a:xfrm>
              <a:off x="390932" y="2595804"/>
              <a:ext cx="710451"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Tip7</a:t>
              </a:r>
              <a:endParaRPr lang="en-US" sz="2400" dirty="0">
                <a:solidFill>
                  <a:srgbClr val="FF0000"/>
                </a:solidFill>
                <a:latin typeface="AR BLANCA" panose="02000000000000000000" pitchFamily="2" charset="0"/>
              </a:endParaRPr>
            </a:p>
          </p:txBody>
        </p:sp>
      </p:grpSp>
      <p:sp>
        <p:nvSpPr>
          <p:cNvPr id="15" name="TextBox 14"/>
          <p:cNvSpPr txBox="1"/>
          <p:nvPr/>
        </p:nvSpPr>
        <p:spPr>
          <a:xfrm rot="21404300">
            <a:off x="171484" y="2779944"/>
            <a:ext cx="2808338" cy="1200329"/>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smtClean="0">
                <a:latin typeface="AR BLANCA" panose="02000000000000000000" pitchFamily="2" charset="0"/>
              </a:rPr>
              <a:t>Get a set of ABC</a:t>
            </a:r>
            <a:br>
              <a:rPr lang="en-US" dirty="0" smtClean="0">
                <a:latin typeface="AR BLANCA" panose="02000000000000000000" pitchFamily="2" charset="0"/>
              </a:rPr>
            </a:br>
            <a:r>
              <a:rPr lang="en-US" dirty="0" smtClean="0">
                <a:latin typeface="AR BLANCA" panose="02000000000000000000" pitchFamily="2" charset="0"/>
              </a:rPr>
              <a:t>cards and use to </a:t>
            </a:r>
            <a:r>
              <a:rPr lang="en-US" dirty="0" smtClean="0">
                <a:latin typeface="AR BLANCA" panose="02000000000000000000" pitchFamily="2" charset="0"/>
              </a:rPr>
              <a:t>assess YOUR </a:t>
            </a:r>
            <a:r>
              <a:rPr lang="en-US" dirty="0" smtClean="0">
                <a:latin typeface="AR BLANCA" panose="02000000000000000000" pitchFamily="2" charset="0"/>
              </a:rPr>
              <a:t>undesirable ABC!</a:t>
            </a:r>
          </a:p>
        </p:txBody>
      </p:sp>
      <p:sp>
        <p:nvSpPr>
          <p:cNvPr id="20" name="TextBox 19"/>
          <p:cNvSpPr txBox="1"/>
          <p:nvPr/>
        </p:nvSpPr>
        <p:spPr>
          <a:xfrm rot="21404300">
            <a:off x="211556" y="3839075"/>
            <a:ext cx="3105688" cy="646331"/>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a:latin typeface="AR BLANCA" panose="02000000000000000000" pitchFamily="2" charset="0"/>
              </a:rPr>
              <a:t>Explore real examples </a:t>
            </a:r>
            <a:br>
              <a:rPr lang="en-US" dirty="0">
                <a:latin typeface="AR BLANCA" panose="02000000000000000000" pitchFamily="2" charset="0"/>
              </a:rPr>
            </a:br>
            <a:r>
              <a:rPr lang="en-US" dirty="0" smtClean="0">
                <a:latin typeface="AR BLANCA" panose="02000000000000000000" pitchFamily="2" charset="0"/>
              </a:rPr>
              <a:t>of VOCR </a:t>
            </a:r>
            <a:r>
              <a:rPr lang="en-US" dirty="0">
                <a:latin typeface="AR BLANCA" panose="02000000000000000000" pitchFamily="2" charset="0"/>
              </a:rPr>
              <a:t>lost</a:t>
            </a:r>
            <a:endParaRPr lang="en-US" dirty="0">
              <a:latin typeface="AR BLANCA" panose="02000000000000000000" pitchFamily="2" charset="0"/>
            </a:endParaRPr>
          </a:p>
        </p:txBody>
      </p:sp>
      <p:sp>
        <p:nvSpPr>
          <p:cNvPr id="21" name="TextBox 20"/>
          <p:cNvSpPr txBox="1"/>
          <p:nvPr/>
        </p:nvSpPr>
        <p:spPr>
          <a:xfrm rot="21404300">
            <a:off x="267840" y="4802165"/>
            <a:ext cx="3523243" cy="923330"/>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smtClean="0">
                <a:latin typeface="AR BLANCA" panose="02000000000000000000" pitchFamily="2" charset="0"/>
              </a:rPr>
              <a:t>Practice, Feedback, </a:t>
            </a:r>
            <a:r>
              <a:rPr lang="en-US" dirty="0" smtClean="0">
                <a:latin typeface="AR BLANCA" panose="02000000000000000000" pitchFamily="2" charset="0"/>
              </a:rPr>
              <a:t/>
            </a:r>
            <a:br>
              <a:rPr lang="en-US" dirty="0" smtClean="0">
                <a:latin typeface="AR BLANCA" panose="02000000000000000000" pitchFamily="2" charset="0"/>
              </a:rPr>
            </a:br>
            <a:r>
              <a:rPr lang="en-US" dirty="0" smtClean="0">
                <a:latin typeface="AR BLANCA" panose="02000000000000000000" pitchFamily="2" charset="0"/>
              </a:rPr>
              <a:t>Coach</a:t>
            </a:r>
            <a:r>
              <a:rPr lang="en-US" dirty="0" smtClean="0">
                <a:latin typeface="AR BLANCA" panose="02000000000000000000" pitchFamily="2" charset="0"/>
              </a:rPr>
              <a:t/>
            </a:r>
            <a:br>
              <a:rPr lang="en-US" dirty="0" smtClean="0">
                <a:latin typeface="AR BLANCA" panose="02000000000000000000" pitchFamily="2" charset="0"/>
              </a:rPr>
            </a:br>
            <a:endParaRPr lang="en-US" dirty="0">
              <a:latin typeface="AR BLANCA" panose="02000000000000000000" pitchFamily="2" charset="0"/>
            </a:endParaRPr>
          </a:p>
        </p:txBody>
      </p:sp>
      <p:sp>
        <p:nvSpPr>
          <p:cNvPr id="25" name="TextBox 24"/>
          <p:cNvSpPr txBox="1"/>
          <p:nvPr/>
        </p:nvSpPr>
        <p:spPr>
          <a:xfrm rot="21404300">
            <a:off x="231457" y="4318271"/>
            <a:ext cx="3519848" cy="646331"/>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smtClean="0">
                <a:latin typeface="AR BLANCA" panose="02000000000000000000" pitchFamily="2" charset="0"/>
              </a:rPr>
              <a:t>Prioritize </a:t>
            </a:r>
            <a:br>
              <a:rPr lang="en-US" dirty="0" smtClean="0">
                <a:latin typeface="AR BLANCA" panose="02000000000000000000" pitchFamily="2" charset="0"/>
              </a:rPr>
            </a:br>
            <a:r>
              <a:rPr lang="en-US" dirty="0" smtClean="0">
                <a:latin typeface="AR BLANCA" panose="02000000000000000000" pitchFamily="2" charset="0"/>
              </a:rPr>
              <a:t>improvements</a:t>
            </a:r>
            <a:endParaRPr lang="en-US" dirty="0">
              <a:latin typeface="AR BLANCA" panose="02000000000000000000" pitchFamily="2" charset="0"/>
            </a:endParaRPr>
          </a:p>
        </p:txBody>
      </p:sp>
      <p:grpSp>
        <p:nvGrpSpPr>
          <p:cNvPr id="26" name="Group 25"/>
          <p:cNvGrpSpPr/>
          <p:nvPr/>
        </p:nvGrpSpPr>
        <p:grpSpPr>
          <a:xfrm>
            <a:off x="3547769" y="5388050"/>
            <a:ext cx="2706566" cy="1176916"/>
            <a:chOff x="5869188" y="5303029"/>
            <a:chExt cx="2706566" cy="1176916"/>
          </a:xfrm>
        </p:grpSpPr>
        <p:pic>
          <p:nvPicPr>
            <p:cNvPr id="19" name="Picture 18">
              <a:hlinkClick r:id="rId11"/>
            </p:cNvPr>
            <p:cNvPicPr>
              <a:picLocks noChangeAspect="1"/>
            </p:cNvPicPr>
            <p:nvPr/>
          </p:nvPicPr>
          <p:blipFill>
            <a:blip r:embed="rId12"/>
            <a:stretch>
              <a:fillRect/>
            </a:stretch>
          </p:blipFill>
          <p:spPr>
            <a:xfrm rot="21195293">
              <a:off x="5869188" y="5303029"/>
              <a:ext cx="2209782" cy="1176916"/>
            </a:xfrm>
            <a:prstGeom prst="rect">
              <a:avLst/>
            </a:prstGeom>
            <a:ln>
              <a:noFill/>
            </a:ln>
            <a:effectLst>
              <a:outerShdw blurRad="292100" dist="139700" dir="2700000" algn="tl" rotWithShape="0">
                <a:srgbClr val="333333">
                  <a:alpha val="65000"/>
                </a:srgbClr>
              </a:outerShdw>
            </a:effectLst>
          </p:spPr>
        </p:pic>
        <p:pic>
          <p:nvPicPr>
            <p:cNvPr id="23" name="Picture 4" descr="Afbeeldingsresultaat voor klik hier button">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57580" y="5680293"/>
              <a:ext cx="818174" cy="73353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2408354" y="165298"/>
            <a:ext cx="2565639" cy="646331"/>
          </a:xfrm>
          <a:prstGeom prst="rect">
            <a:avLst/>
          </a:prstGeom>
          <a:noFill/>
        </p:spPr>
        <p:txBody>
          <a:bodyPr wrap="none" rtlCol="0">
            <a:spAutoFit/>
          </a:bodyPr>
          <a:lstStyle/>
          <a:p>
            <a:r>
              <a:rPr lang="en-US" sz="3600" b="1" dirty="0" smtClean="0">
                <a:solidFill>
                  <a:srgbClr val="1AA3F5"/>
                </a:solidFill>
                <a:latin typeface="Arial"/>
              </a:rPr>
              <a:t>C = A+B+C</a:t>
            </a:r>
            <a:endParaRPr lang="en-US" sz="3600" b="1" dirty="0">
              <a:solidFill>
                <a:srgbClr val="002060"/>
              </a:solidFill>
              <a:latin typeface="Arial"/>
            </a:endParaRPr>
          </a:p>
        </p:txBody>
      </p:sp>
      <p:pic>
        <p:nvPicPr>
          <p:cNvPr id="32" name="Picture 31"/>
          <p:cNvPicPr>
            <a:picLocks noChangeAspect="1"/>
          </p:cNvPicPr>
          <p:nvPr/>
        </p:nvPicPr>
        <p:blipFill rotWithShape="1">
          <a:blip r:embed="rId14"/>
          <a:srcRect b="31797"/>
          <a:stretch/>
        </p:blipFill>
        <p:spPr>
          <a:xfrm>
            <a:off x="8402961" y="4974414"/>
            <a:ext cx="3371380" cy="1883586"/>
          </a:xfrm>
          <a:prstGeom prst="rect">
            <a:avLst/>
          </a:prstGeom>
        </p:spPr>
      </p:pic>
    </p:spTree>
    <p:extLst>
      <p:ext uri="{BB962C8B-B14F-4D97-AF65-F5344CB8AC3E}">
        <p14:creationId xmlns:p14="http://schemas.microsoft.com/office/powerpoint/2010/main" val="346246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fade">
                                      <p:cBhvr>
                                        <p:cTn id="57" dur="500"/>
                                        <p:tgtEl>
                                          <p:spTgt spid="20">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Effect transition="in" filter="fade">
                                      <p:cBhvr>
                                        <p:cTn id="65" dur="500"/>
                                        <p:tgtEl>
                                          <p:spTgt spid="2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5" grpId="0" build="p"/>
      <p:bldP spid="20" grpId="0" build="p"/>
      <p:bldP spid="21" grpId="0" build="p"/>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rot="21246321">
            <a:off x="8292077" y="878487"/>
            <a:ext cx="3300494" cy="5323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3255" y="1099416"/>
            <a:ext cx="7661579" cy="2463367"/>
          </a:xfrm>
          <a:prstGeom prst="rect">
            <a:avLst/>
          </a:prstGeom>
        </p:spPr>
        <p:txBody>
          <a:bodyPr wrap="square">
            <a:spAutoFit/>
          </a:bodyPr>
          <a:lstStyle/>
          <a:p>
            <a:pPr marL="342900" indent="-342900">
              <a:lnSpc>
                <a:spcPct val="107000"/>
              </a:lnSpc>
              <a:buClr>
                <a:srgbClr val="FF0000"/>
              </a:buClr>
              <a:buFont typeface="Wingdings" panose="05000000000000000000" pitchFamily="2" charset="2"/>
              <a:buChar char="ý"/>
            </a:pPr>
            <a:r>
              <a:rPr lang="en-US" sz="2400" dirty="0" smtClean="0">
                <a:latin typeface="Calibri" panose="020F0502020204030204" pitchFamily="34" charset="0"/>
                <a:ea typeface="Calibri" panose="020F0502020204030204" pitchFamily="34" charset="0"/>
                <a:cs typeface="Times New Roman" panose="02020603050405020304" pitchFamily="18" charset="0"/>
              </a:rPr>
              <a:t>We </a:t>
            </a:r>
            <a:r>
              <a:rPr lang="en-US" sz="2400" b="1" dirty="0" smtClean="0">
                <a:latin typeface="Calibri" panose="020F0502020204030204" pitchFamily="34" charset="0"/>
                <a:ea typeface="Calibri" panose="020F0502020204030204" pitchFamily="34" charset="0"/>
                <a:cs typeface="Times New Roman" panose="02020603050405020304" pitchFamily="18" charset="0"/>
              </a:rPr>
              <a:t>listen to give an answer </a:t>
            </a:r>
            <a:br>
              <a:rPr lang="en-US" sz="2400" b="1"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rather than listen to understand.</a:t>
            </a:r>
          </a:p>
          <a:p>
            <a:pPr marL="342900" marR="0" lvl="0" indent="-342900">
              <a:lnSpc>
                <a:spcPct val="107000"/>
              </a:lnSpc>
              <a:spcBef>
                <a:spcPts val="0"/>
              </a:spcBef>
              <a:spcAft>
                <a:spcPts val="0"/>
              </a:spcAft>
              <a:buClr>
                <a:srgbClr val="FF0000"/>
              </a:buClr>
              <a:buFont typeface="Wingdings" panose="05000000000000000000" pitchFamily="2" charset="2"/>
              <a:buChar char="ý"/>
            </a:pPr>
            <a:r>
              <a:rPr lang="en-US" sz="2400" b="1" dirty="0" err="1" smtClean="0">
                <a:latin typeface="Calibri" panose="020F0502020204030204" pitchFamily="34" charset="0"/>
                <a:ea typeface="Calibri" panose="020F0502020204030204" pitchFamily="34" charset="0"/>
                <a:cs typeface="Times New Roman" panose="02020603050405020304" pitchFamily="18" charset="0"/>
              </a:rPr>
              <a:t>Assumicide</a:t>
            </a:r>
            <a:r>
              <a:rPr lang="en-US" sz="2400" dirty="0" smtClean="0">
                <a:latin typeface="Calibri" panose="020F0502020204030204" pitchFamily="34" charset="0"/>
                <a:ea typeface="Calibri" panose="020F0502020204030204" pitchFamily="34" charset="0"/>
                <a:cs typeface="Times New Roman" panose="02020603050405020304" pitchFamily="18" charset="0"/>
              </a:rPr>
              <a:t> causes </a:t>
            </a:r>
            <a:r>
              <a:rPr lang="en-US" sz="2400" dirty="0">
                <a:latin typeface="Calibri" panose="020F0502020204030204" pitchFamily="34" charset="0"/>
                <a:ea typeface="Calibri" panose="020F0502020204030204" pitchFamily="34" charset="0"/>
                <a:cs typeface="Times New Roman" panose="02020603050405020304" pitchFamily="18" charset="0"/>
              </a:rPr>
              <a:t>waste, delays, </a:t>
            </a: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rework</a:t>
            </a:r>
            <a:r>
              <a:rPr lang="en-US" sz="2400" dirty="0">
                <a:latin typeface="Calibri" panose="020F0502020204030204" pitchFamily="34" charset="0"/>
                <a:ea typeface="Calibri" panose="020F0502020204030204" pitchFamily="34" charset="0"/>
                <a:cs typeface="Times New Roman" panose="02020603050405020304" pitchFamily="18" charset="0"/>
              </a:rPr>
              <a:t>, frustration, irritation.</a:t>
            </a:r>
          </a:p>
          <a:p>
            <a:pPr marL="342900" marR="0" lvl="0" indent="-342900">
              <a:lnSpc>
                <a:spcPct val="107000"/>
              </a:lnSpc>
              <a:spcBef>
                <a:spcPts val="0"/>
              </a:spcBef>
              <a:spcAft>
                <a:spcPts val="0"/>
              </a:spcAft>
              <a:buClr>
                <a:srgbClr val="FF0000"/>
              </a:buClr>
              <a:buFont typeface="Wingdings" panose="05000000000000000000" pitchFamily="2" charset="2"/>
              <a:buChar char="ý"/>
            </a:pPr>
            <a:r>
              <a:rPr lang="en-US" sz="2400" dirty="0" smtClean="0">
                <a:latin typeface="Calibri" panose="020F0502020204030204" pitchFamily="34" charset="0"/>
                <a:ea typeface="Calibri" panose="020F0502020204030204" pitchFamily="34" charset="0"/>
                <a:cs typeface="Times New Roman" panose="02020603050405020304" pitchFamily="18" charset="0"/>
              </a:rPr>
              <a:t>Nobody </a:t>
            </a:r>
            <a:r>
              <a:rPr lang="en-US" sz="2400" b="1" dirty="0" smtClean="0">
                <a:latin typeface="Calibri" panose="020F0502020204030204" pitchFamily="34" charset="0"/>
                <a:ea typeface="Calibri" panose="020F0502020204030204" pitchFamily="34" charset="0"/>
                <a:cs typeface="Times New Roman" panose="02020603050405020304" pitchFamily="18" charset="0"/>
              </a:rPr>
              <a:t>KNOWS</a:t>
            </a:r>
            <a:r>
              <a:rPr lang="en-US" sz="2400" dirty="0" smtClean="0">
                <a:latin typeface="Calibri" panose="020F0502020204030204" pitchFamily="34" charset="0"/>
                <a:ea typeface="Calibri" panose="020F0502020204030204" pitchFamily="34" charset="0"/>
                <a:cs typeface="Times New Roman" panose="02020603050405020304" pitchFamily="18" charset="0"/>
              </a:rPr>
              <a:t> what collaboration means!</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i="1" dirty="0" smtClean="0">
                <a:latin typeface="Calibri" panose="020F0502020204030204" pitchFamily="34" charset="0"/>
                <a:ea typeface="Calibri" panose="020F0502020204030204" pitchFamily="34" charset="0"/>
                <a:cs typeface="Times New Roman" panose="02020603050405020304" pitchFamily="18" charset="0"/>
              </a:rPr>
              <a:t>so how will they know how to behave</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1902378" y="-73459"/>
            <a:ext cx="8648521" cy="1200329"/>
          </a:xfrm>
          <a:prstGeom prst="rect">
            <a:avLst/>
          </a:prstGeom>
          <a:noFill/>
        </p:spPr>
        <p:txBody>
          <a:bodyPr wrap="none" rtlCol="0">
            <a:spAutoFit/>
          </a:bodyPr>
          <a:lstStyle/>
          <a:p>
            <a:r>
              <a:rPr lang="en-US" sz="3600" b="1" dirty="0">
                <a:solidFill>
                  <a:srgbClr val="1AA3F5"/>
                </a:solidFill>
                <a:latin typeface="Arial"/>
              </a:rPr>
              <a:t>Communication &amp; Collaboration skills </a:t>
            </a:r>
            <a:br>
              <a:rPr lang="en-US" sz="3600" b="1" dirty="0">
                <a:solidFill>
                  <a:srgbClr val="1AA3F5"/>
                </a:solidFill>
                <a:latin typeface="Arial"/>
              </a:rPr>
            </a:br>
            <a:r>
              <a:rPr lang="en-US" sz="3600" dirty="0" smtClean="0">
                <a:solidFill>
                  <a:srgbClr val="1AA3F5"/>
                </a:solidFill>
                <a:latin typeface="Calibri" panose="020F0502020204030204" pitchFamily="34" charset="0"/>
                <a:ea typeface="Calibri" panose="020F0502020204030204" pitchFamily="34" charset="0"/>
                <a:cs typeface="Times New Roman" panose="02020603050405020304" pitchFamily="18" charset="0"/>
              </a:rPr>
              <a:t>……are </a:t>
            </a:r>
            <a:r>
              <a:rPr lang="en-US" sz="3600" dirty="0">
                <a:solidFill>
                  <a:srgbClr val="1AA3F5"/>
                </a:solidFill>
                <a:latin typeface="Calibri" panose="020F0502020204030204" pitchFamily="34" charset="0"/>
                <a:ea typeface="Calibri" panose="020F0502020204030204" pitchFamily="34" charset="0"/>
                <a:cs typeface="Times New Roman" panose="02020603050405020304" pitchFamily="18" charset="0"/>
              </a:rPr>
              <a:t>make or </a:t>
            </a:r>
            <a:r>
              <a:rPr lang="en-US" sz="3600" dirty="0" smtClean="0">
                <a:solidFill>
                  <a:srgbClr val="1AA3F5"/>
                </a:solidFill>
                <a:latin typeface="Calibri" panose="020F0502020204030204" pitchFamily="34" charset="0"/>
                <a:ea typeface="Calibri" panose="020F0502020204030204" pitchFamily="34" charset="0"/>
                <a:cs typeface="Times New Roman" panose="02020603050405020304" pitchFamily="18" charset="0"/>
              </a:rPr>
              <a:t>break</a:t>
            </a:r>
            <a:endParaRPr lang="en-US" sz="3600" dirty="0">
              <a:solidFill>
                <a:srgbClr val="1AA3F5"/>
              </a:solidFill>
            </a:endParaRPr>
          </a:p>
        </p:txBody>
      </p:sp>
      <p:grpSp>
        <p:nvGrpSpPr>
          <p:cNvPr id="10" name="Group 9"/>
          <p:cNvGrpSpPr/>
          <p:nvPr/>
        </p:nvGrpSpPr>
        <p:grpSpPr>
          <a:xfrm>
            <a:off x="7550511" y="723080"/>
            <a:ext cx="4629234" cy="5372920"/>
            <a:chOff x="7550511" y="723080"/>
            <a:chExt cx="4629234" cy="5372920"/>
          </a:xfrm>
        </p:grpSpPr>
        <p:pic>
          <p:nvPicPr>
            <p:cNvPr id="11" name="Picture 10"/>
            <p:cNvPicPr>
              <a:picLocks noChangeAspect="1"/>
            </p:cNvPicPr>
            <p:nvPr/>
          </p:nvPicPr>
          <p:blipFill>
            <a:blip r:embed="rId4"/>
            <a:stretch>
              <a:fillRect/>
            </a:stretch>
          </p:blipFill>
          <p:spPr>
            <a:xfrm>
              <a:off x="7550511" y="723080"/>
              <a:ext cx="4629234" cy="537292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8382895" y="1692576"/>
              <a:ext cx="2964466" cy="461665"/>
            </a:xfrm>
            <a:prstGeom prst="rect">
              <a:avLst/>
            </a:prstGeom>
            <a:noFill/>
          </p:spPr>
          <p:txBody>
            <a:bodyPr wrap="none" rtlCol="0">
              <a:spAutoFit/>
            </a:bodyPr>
            <a:lstStyle/>
            <a:p>
              <a:r>
                <a:rPr lang="en-US" sz="2400" dirty="0" smtClean="0"/>
                <a:t>Effective collaboration</a:t>
              </a:r>
              <a:endParaRPr lang="en-US" sz="2400" dirty="0"/>
            </a:p>
          </p:txBody>
        </p:sp>
        <p:sp>
          <p:nvSpPr>
            <p:cNvPr id="13" name="TextBox 12"/>
            <p:cNvSpPr txBox="1"/>
            <p:nvPr/>
          </p:nvSpPr>
          <p:spPr>
            <a:xfrm>
              <a:off x="8167955" y="2358614"/>
              <a:ext cx="3526928" cy="3170099"/>
            </a:xfrm>
            <a:prstGeom prst="rect">
              <a:avLst/>
            </a:prstGeom>
            <a:noFill/>
          </p:spPr>
          <p:txBody>
            <a:bodyPr wrap="none" rtlCol="0">
              <a:spAutoFit/>
            </a:bodyPr>
            <a:lstStyle/>
            <a:p>
              <a:pPr marL="342900" indent="-342900">
                <a:buFont typeface="Wingdings" panose="05000000000000000000" pitchFamily="2" charset="2"/>
                <a:buChar char="ü"/>
              </a:pPr>
              <a:r>
                <a:rPr lang="en-US" sz="2000" b="1" dirty="0">
                  <a:latin typeface="Bradley Hand ITC" panose="03070402050302030203" pitchFamily="66" charset="0"/>
                </a:rPr>
                <a:t>We prioritize based on goals</a:t>
              </a:r>
            </a:p>
            <a:p>
              <a:pPr marL="342900" indent="-342900">
                <a:buFont typeface="Wingdings" panose="05000000000000000000" pitchFamily="2" charset="2"/>
                <a:buChar char="ü"/>
              </a:pPr>
              <a:r>
                <a:rPr lang="en-US" sz="2000" b="1" dirty="0" smtClean="0">
                  <a:latin typeface="Bradley Hand ITC" panose="03070402050302030203" pitchFamily="66" charset="0"/>
                </a:rPr>
                <a:t>We confirm understanding</a:t>
              </a:r>
            </a:p>
            <a:p>
              <a:pPr marL="342900" indent="-342900">
                <a:buFont typeface="Wingdings" panose="05000000000000000000" pitchFamily="2" charset="2"/>
                <a:buChar char="ü"/>
              </a:pPr>
              <a:r>
                <a:rPr lang="en-US" sz="2000" b="1" dirty="0" smtClean="0">
                  <a:latin typeface="Bradley Hand ITC" panose="03070402050302030203" pitchFamily="66" charset="0"/>
                </a:rPr>
                <a:t>We stick to our agreements</a:t>
              </a:r>
              <a:br>
                <a:rPr lang="en-US" sz="2000" b="1" dirty="0" smtClean="0">
                  <a:latin typeface="Bradley Hand ITC" panose="03070402050302030203" pitchFamily="66" charset="0"/>
                </a:rPr>
              </a:br>
              <a:r>
                <a:rPr lang="en-US" sz="2000" b="1" dirty="0" smtClean="0">
                  <a:latin typeface="Bradley Hand ITC" panose="03070402050302030203" pitchFamily="66" charset="0"/>
                </a:rPr>
                <a:t>or give timely notifications</a:t>
              </a:r>
            </a:p>
            <a:p>
              <a:pPr marL="342900" indent="-342900">
                <a:buFont typeface="Wingdings" panose="05000000000000000000" pitchFamily="2" charset="2"/>
                <a:buChar char="ü"/>
              </a:pPr>
              <a:r>
                <a:rPr lang="en-US" sz="2000" b="1" dirty="0" smtClean="0">
                  <a:latin typeface="Bradley Hand ITC" panose="03070402050302030203" pitchFamily="66" charset="0"/>
                </a:rPr>
                <a:t>We offer and ask for help</a:t>
              </a:r>
            </a:p>
            <a:p>
              <a:pPr marL="342900" indent="-342900">
                <a:buFont typeface="Wingdings" panose="05000000000000000000" pitchFamily="2" charset="2"/>
                <a:buChar char="ü"/>
              </a:pPr>
              <a:r>
                <a:rPr lang="en-US" sz="2000" b="1" dirty="0" smtClean="0">
                  <a:latin typeface="Bradley Hand ITC" panose="03070402050302030203" pitchFamily="66" charset="0"/>
                </a:rPr>
                <a:t>We give constructive </a:t>
              </a:r>
              <a:br>
                <a:rPr lang="en-US" sz="2000" b="1" dirty="0" smtClean="0">
                  <a:latin typeface="Bradley Hand ITC" panose="03070402050302030203" pitchFamily="66" charset="0"/>
                </a:rPr>
              </a:br>
              <a:r>
                <a:rPr lang="en-US" sz="2000" b="1" dirty="0" smtClean="0">
                  <a:latin typeface="Bradley Hand ITC" panose="03070402050302030203" pitchFamily="66" charset="0"/>
                </a:rPr>
                <a:t>feedback</a:t>
              </a:r>
              <a:endParaRPr lang="en-US" sz="2000" b="1" dirty="0">
                <a:latin typeface="Bradley Hand ITC" panose="03070402050302030203" pitchFamily="66" charset="0"/>
              </a:endParaRPr>
            </a:p>
            <a:p>
              <a:pPr marL="342900" indent="-342900">
                <a:buFont typeface="Wingdings" panose="05000000000000000000" pitchFamily="2" charset="2"/>
                <a:buChar char="ü"/>
              </a:pPr>
              <a:r>
                <a:rPr lang="en-US" sz="2000" b="1" dirty="0" smtClean="0">
                  <a:latin typeface="Bradley Hand ITC" panose="03070402050302030203" pitchFamily="66" charset="0"/>
                </a:rPr>
                <a:t>We reflect and improve </a:t>
              </a:r>
              <a:br>
                <a:rPr lang="en-US" sz="2000" b="1" dirty="0" smtClean="0">
                  <a:latin typeface="Bradley Hand ITC" panose="03070402050302030203" pitchFamily="66" charset="0"/>
                </a:rPr>
              </a:br>
              <a:r>
                <a:rPr lang="en-US" sz="2000" b="1" dirty="0" smtClean="0">
                  <a:latin typeface="Bradley Hand ITC" panose="03070402050302030203" pitchFamily="66" charset="0"/>
                </a:rPr>
                <a:t>end-to-end</a:t>
              </a:r>
            </a:p>
            <a:p>
              <a:pPr marL="342900" indent="-342900">
                <a:buFont typeface="Wingdings" panose="05000000000000000000" pitchFamily="2" charset="2"/>
                <a:buChar char="ü"/>
              </a:pPr>
              <a:r>
                <a:rPr lang="en-US" sz="2000" b="1" dirty="0" smtClean="0">
                  <a:latin typeface="Bradley Hand ITC" panose="03070402050302030203" pitchFamily="66" charset="0"/>
                </a:rPr>
                <a:t>We respect each others input</a:t>
              </a:r>
              <a:endParaRPr lang="en-US" sz="2000" b="1" dirty="0">
                <a:latin typeface="Bradley Hand ITC" panose="03070402050302030203" pitchFamily="66" charset="0"/>
              </a:endParaRPr>
            </a:p>
          </p:txBody>
        </p:sp>
      </p:grpSp>
      <p:sp>
        <p:nvSpPr>
          <p:cNvPr id="14" name="TextBox 13"/>
          <p:cNvSpPr txBox="1"/>
          <p:nvPr/>
        </p:nvSpPr>
        <p:spPr>
          <a:xfrm>
            <a:off x="10143935" y="195414"/>
            <a:ext cx="740908" cy="369332"/>
          </a:xfrm>
          <a:prstGeom prst="rect">
            <a:avLst/>
          </a:prstGeom>
          <a:noFill/>
        </p:spPr>
        <p:txBody>
          <a:bodyPr wrap="none" rtlCol="0">
            <a:spAutoFit/>
          </a:bodyPr>
          <a:lstStyle/>
          <a:p>
            <a:r>
              <a:rPr lang="en-US" dirty="0" smtClean="0">
                <a:solidFill>
                  <a:schemeClr val="bg1"/>
                </a:solidFill>
              </a:rPr>
              <a:t>Menu</a:t>
            </a:r>
            <a:endParaRPr lang="en-US" dirty="0">
              <a:solidFill>
                <a:schemeClr val="bg1"/>
              </a:solidFill>
            </a:endParaRPr>
          </a:p>
        </p:txBody>
      </p:sp>
      <p:grpSp>
        <p:nvGrpSpPr>
          <p:cNvPr id="7" name="Group 6"/>
          <p:cNvGrpSpPr/>
          <p:nvPr/>
        </p:nvGrpSpPr>
        <p:grpSpPr>
          <a:xfrm>
            <a:off x="4636305" y="3187885"/>
            <a:ext cx="3957236" cy="3877610"/>
            <a:chOff x="4636305" y="3187885"/>
            <a:chExt cx="3957236" cy="3877610"/>
          </a:xfrm>
        </p:grpSpPr>
        <p:grpSp>
          <p:nvGrpSpPr>
            <p:cNvPr id="3" name="Group 2"/>
            <p:cNvGrpSpPr/>
            <p:nvPr/>
          </p:nvGrpSpPr>
          <p:grpSpPr>
            <a:xfrm>
              <a:off x="4636305" y="3187885"/>
              <a:ext cx="3957236" cy="3877610"/>
              <a:chOff x="4636305" y="3187885"/>
              <a:chExt cx="3957236" cy="3877610"/>
            </a:xfrm>
          </p:grpSpPr>
          <p:pic>
            <p:nvPicPr>
              <p:cNvPr id="18" name="Picture 17"/>
              <p:cNvPicPr>
                <a:picLocks noChangeAspect="1"/>
              </p:cNvPicPr>
              <p:nvPr/>
            </p:nvPicPr>
            <p:blipFill>
              <a:blip r:embed="rId5"/>
              <a:stretch>
                <a:fillRect/>
              </a:stretch>
            </p:blipFill>
            <p:spPr>
              <a:xfrm>
                <a:off x="4641196" y="3187885"/>
                <a:ext cx="3952345" cy="3877610"/>
              </a:xfrm>
              <a:prstGeom prst="rect">
                <a:avLst/>
              </a:prstGeom>
            </p:spPr>
          </p:pic>
          <p:sp>
            <p:nvSpPr>
              <p:cNvPr id="19" name="TextBox 18"/>
              <p:cNvSpPr txBox="1"/>
              <p:nvPr/>
            </p:nvSpPr>
            <p:spPr>
              <a:xfrm rot="21408210">
                <a:off x="4636305" y="4001691"/>
                <a:ext cx="2975495" cy="677108"/>
              </a:xfrm>
              <a:prstGeom prst="rect">
                <a:avLst/>
              </a:prstGeom>
              <a:noFill/>
            </p:spPr>
            <p:txBody>
              <a:bodyPr wrap="none" rtlCol="0">
                <a:spAutoFit/>
              </a:bodyPr>
              <a:lstStyle/>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Develop &amp; practice </a:t>
                </a:r>
                <a:br>
                  <a:rPr lang="en-US" dirty="0" smtClean="0">
                    <a:latin typeface="Comic Sans MS" panose="030F0702030302020204" pitchFamily="66" charset="0"/>
                  </a:rPr>
                </a:br>
                <a:r>
                  <a:rPr lang="en-US" sz="2000" b="1" dirty="0" smtClean="0">
                    <a:latin typeface="Comic Sans MS" panose="030F0702030302020204" pitchFamily="66" charset="0"/>
                  </a:rPr>
                  <a:t>active listening </a:t>
                </a:r>
                <a:r>
                  <a:rPr lang="en-US" dirty="0" smtClean="0">
                    <a:latin typeface="Comic Sans MS" panose="030F0702030302020204" pitchFamily="66" charset="0"/>
                  </a:rPr>
                  <a:t>skills</a:t>
                </a:r>
                <a:endParaRPr lang="en-US" dirty="0">
                  <a:latin typeface="Comic Sans MS" panose="030F0702030302020204" pitchFamily="66" charset="0"/>
                </a:endParaRPr>
              </a:p>
            </p:txBody>
          </p:sp>
        </p:grpSp>
        <p:sp>
          <p:nvSpPr>
            <p:cNvPr id="20" name="TextBox 19"/>
            <p:cNvSpPr txBox="1"/>
            <p:nvPr/>
          </p:nvSpPr>
          <p:spPr>
            <a:xfrm>
              <a:off x="4776123" y="3572952"/>
              <a:ext cx="707245"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Tip8</a:t>
              </a:r>
              <a:endParaRPr lang="en-US" sz="2400" dirty="0">
                <a:solidFill>
                  <a:srgbClr val="FF0000"/>
                </a:solidFill>
                <a:latin typeface="AR BLANCA" panose="02000000000000000000" pitchFamily="2" charset="0"/>
              </a:endParaRPr>
            </a:p>
          </p:txBody>
        </p:sp>
      </p:grpSp>
      <p:sp>
        <p:nvSpPr>
          <p:cNvPr id="21" name="TextBox 20"/>
          <p:cNvSpPr txBox="1"/>
          <p:nvPr/>
        </p:nvSpPr>
        <p:spPr>
          <a:xfrm rot="21408210">
            <a:off x="4708772" y="5506136"/>
            <a:ext cx="3172663" cy="1200329"/>
          </a:xfrm>
          <a:prstGeom prst="rect">
            <a:avLst/>
          </a:prstGeom>
          <a:noFill/>
        </p:spPr>
        <p:txBody>
          <a:bodyPr wrap="none" rtlCol="0">
            <a:spAutoFit/>
          </a:bodyPr>
          <a:lstStyle/>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Get together to map out </a:t>
            </a:r>
            <a:br>
              <a:rPr lang="en-US" dirty="0" smtClean="0">
                <a:latin typeface="Comic Sans MS" panose="030F0702030302020204" pitchFamily="66" charset="0"/>
              </a:rPr>
            </a:br>
            <a:r>
              <a:rPr lang="en-US" dirty="0" smtClean="0">
                <a:latin typeface="Comic Sans MS" panose="030F0702030302020204" pitchFamily="66" charset="0"/>
              </a:rPr>
              <a:t>e-2-e flow, </a:t>
            </a:r>
            <a:r>
              <a:rPr lang="en-US" b="1" dirty="0" smtClean="0">
                <a:latin typeface="Comic Sans MS" panose="030F0702030302020204" pitchFamily="66" charset="0"/>
              </a:rPr>
              <a:t>identify</a:t>
            </a:r>
            <a:br>
              <a:rPr lang="en-US" b="1" dirty="0" smtClean="0">
                <a:latin typeface="Comic Sans MS" panose="030F0702030302020204" pitchFamily="66" charset="0"/>
              </a:rPr>
            </a:br>
            <a:r>
              <a:rPr lang="en-US" b="1" dirty="0" smtClean="0">
                <a:latin typeface="Comic Sans MS" panose="030F0702030302020204" pitchFamily="66" charset="0"/>
              </a:rPr>
              <a:t>improvements</a:t>
            </a:r>
            <a:r>
              <a:rPr lang="en-US" dirty="0" smtClean="0">
                <a:latin typeface="Comic Sans MS" panose="030F0702030302020204" pitchFamily="66" charset="0"/>
              </a:rPr>
              <a:t>, identify</a:t>
            </a:r>
            <a:br>
              <a:rPr lang="en-US" dirty="0" smtClean="0">
                <a:latin typeface="Comic Sans MS" panose="030F0702030302020204" pitchFamily="66" charset="0"/>
              </a:rPr>
            </a:br>
            <a:r>
              <a:rPr lang="en-US" b="1" dirty="0" smtClean="0">
                <a:latin typeface="Comic Sans MS" panose="030F0702030302020204" pitchFamily="66" charset="0"/>
              </a:rPr>
              <a:t>conflicts in goals</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22" name="TextBox 21"/>
          <p:cNvSpPr txBox="1"/>
          <p:nvPr/>
        </p:nvSpPr>
        <p:spPr>
          <a:xfrm rot="21408210">
            <a:off x="4662086" y="4599409"/>
            <a:ext cx="3539752" cy="923330"/>
          </a:xfrm>
          <a:prstGeom prst="rect">
            <a:avLst/>
          </a:prstGeom>
          <a:noFill/>
        </p:spPr>
        <p:txBody>
          <a:bodyPr wrap="none" rtlCol="0">
            <a:spAutoFit/>
          </a:bodyPr>
          <a:lstStyle/>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Define &amp; agree 7  behaviors </a:t>
            </a:r>
            <a:br>
              <a:rPr lang="en-US" dirty="0" smtClean="0">
                <a:latin typeface="Comic Sans MS" panose="030F0702030302020204" pitchFamily="66" charset="0"/>
              </a:rPr>
            </a:br>
            <a:r>
              <a:rPr lang="en-US" dirty="0" smtClean="0">
                <a:latin typeface="Comic Sans MS" panose="030F0702030302020204" pitchFamily="66" charset="0"/>
              </a:rPr>
              <a:t>for collaboration. </a:t>
            </a:r>
            <a:br>
              <a:rPr lang="en-US" dirty="0" smtClean="0">
                <a:latin typeface="Comic Sans MS" panose="030F0702030302020204" pitchFamily="66" charset="0"/>
              </a:rPr>
            </a:br>
            <a:r>
              <a:rPr lang="en-US" b="1" dirty="0" smtClean="0">
                <a:latin typeface="Comic Sans MS" panose="030F0702030302020204" pitchFamily="66" charset="0"/>
              </a:rPr>
              <a:t>Practice/Feedback/Coach</a:t>
            </a:r>
            <a:endParaRPr lang="en-US" b="1" dirty="0">
              <a:latin typeface="Comic Sans MS" panose="030F0702030302020204" pitchFamily="66"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18676">
            <a:off x="380824" y="3707423"/>
            <a:ext cx="4206331" cy="2874326"/>
          </a:xfrm>
          <a:prstGeom prst="rect">
            <a:avLst/>
          </a:prstGeom>
        </p:spPr>
      </p:pic>
      <p:grpSp>
        <p:nvGrpSpPr>
          <p:cNvPr id="23" name="Group 22"/>
          <p:cNvGrpSpPr/>
          <p:nvPr/>
        </p:nvGrpSpPr>
        <p:grpSpPr>
          <a:xfrm rot="20185582">
            <a:off x="10073264" y="5506518"/>
            <a:ext cx="1836694" cy="1221251"/>
            <a:chOff x="3873500" y="5286402"/>
            <a:chExt cx="1836694" cy="1221251"/>
          </a:xfrm>
        </p:grpSpPr>
        <p:pic>
          <p:nvPicPr>
            <p:cNvPr id="24" name="Picture 23">
              <a:hlinkClick r:id="rId7"/>
            </p:cNvPr>
            <p:cNvPicPr>
              <a:picLocks noChangeAspect="1"/>
            </p:cNvPicPr>
            <p:nvPr/>
          </p:nvPicPr>
          <p:blipFill>
            <a:blip r:embed="rId8"/>
            <a:stretch>
              <a:fillRect/>
            </a:stretch>
          </p:blipFill>
          <p:spPr>
            <a:xfrm rot="994394">
              <a:off x="3873500" y="5286402"/>
              <a:ext cx="1836694" cy="1221251"/>
            </a:xfrm>
            <a:prstGeom prst="rect">
              <a:avLst/>
            </a:prstGeom>
            <a:ln>
              <a:noFill/>
            </a:ln>
            <a:effectLst>
              <a:outerShdw blurRad="292100" dist="139700" dir="2700000" algn="tl" rotWithShape="0">
                <a:srgbClr val="333333">
                  <a:alpha val="65000"/>
                </a:srgbClr>
              </a:outerShdw>
            </a:effectLst>
          </p:spPr>
        </p:pic>
        <p:pic>
          <p:nvPicPr>
            <p:cNvPr id="25" name="Picture 4" descr="Afbeeldingsresultaat voor klik hier button">
              <a:hlinkClick r:id="rId7"/>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5789" y="5398541"/>
              <a:ext cx="714168" cy="714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97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nimClr clrSpc="rgb" dir="cw">
                                      <p:cBhvr override="childStyle">
                                        <p:cTn dur="1" fill="hold" display="0" masterRel="nextClick" afterEffect="1"/>
                                        <p:tgtEl>
                                          <p:spTgt spid="5"/>
                                        </p:tgtEl>
                                        <p:attrNameLst>
                                          <p:attrName>ppt_c</p:attrName>
                                        </p:attrNameLst>
                                      </p:cBhvr>
                                      <p:to>
                                        <a:srgbClr val="969696"/>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5771" y="1033762"/>
            <a:ext cx="11640457" cy="2062103"/>
          </a:xfrm>
          <a:prstGeom prst="rect">
            <a:avLst/>
          </a:prstGeom>
        </p:spPr>
        <p:txBody>
          <a:bodyPr wrap="square">
            <a:spAutoFit/>
          </a:bodyPr>
          <a:lstStyle/>
          <a:p>
            <a:r>
              <a:rPr lang="en-US" sz="2400" dirty="0" smtClean="0">
                <a:solidFill>
                  <a:srgbClr val="3C3C3B"/>
                </a:solidFill>
              </a:rPr>
              <a:t>“….companies</a:t>
            </a:r>
            <a:r>
              <a:rPr lang="en-US" sz="2400" b="1" dirty="0">
                <a:solidFill>
                  <a:srgbClr val="3C3C3B"/>
                </a:solidFill>
              </a:rPr>
              <a:t> lose about </a:t>
            </a:r>
            <a:r>
              <a:rPr lang="en-US" sz="3600" b="1" dirty="0">
                <a:solidFill>
                  <a:srgbClr val="3C3C3B"/>
                </a:solidFill>
              </a:rPr>
              <a:t>50%</a:t>
            </a:r>
            <a:r>
              <a:rPr lang="en-US" sz="2400" dirty="0">
                <a:solidFill>
                  <a:srgbClr val="3C3C3B"/>
                </a:solidFill>
              </a:rPr>
              <a:t> of knowledge in every handover. </a:t>
            </a:r>
            <a:r>
              <a:rPr lang="en-US" sz="2400" dirty="0" smtClean="0">
                <a:solidFill>
                  <a:srgbClr val="3C3C3B"/>
                </a:solidFill>
              </a:rPr>
              <a:t/>
            </a:r>
            <a:br>
              <a:rPr lang="en-US" sz="2400" dirty="0" smtClean="0">
                <a:solidFill>
                  <a:srgbClr val="3C3C3B"/>
                </a:solidFill>
              </a:rPr>
            </a:br>
            <a:r>
              <a:rPr lang="en-US" sz="2400" dirty="0" smtClean="0">
                <a:solidFill>
                  <a:srgbClr val="3C3C3B"/>
                </a:solidFill>
              </a:rPr>
              <a:t>This </a:t>
            </a:r>
            <a:r>
              <a:rPr lang="en-US" sz="2400" dirty="0">
                <a:solidFill>
                  <a:srgbClr val="3C3C3B"/>
                </a:solidFill>
              </a:rPr>
              <a:t>means that </a:t>
            </a:r>
            <a:r>
              <a:rPr lang="en-US" sz="2400" b="1" dirty="0">
                <a:solidFill>
                  <a:srgbClr val="3C3C3B"/>
                </a:solidFill>
              </a:rPr>
              <a:t>after 5 handovers</a:t>
            </a:r>
            <a:r>
              <a:rPr lang="en-US" sz="2400" dirty="0">
                <a:solidFill>
                  <a:srgbClr val="3C3C3B"/>
                </a:solidFill>
              </a:rPr>
              <a:t> the leftover </a:t>
            </a:r>
            <a:r>
              <a:rPr lang="en-US" sz="2400" b="1" dirty="0">
                <a:solidFill>
                  <a:srgbClr val="3C3C3B"/>
                </a:solidFill>
              </a:rPr>
              <a:t>knowledge is only </a:t>
            </a:r>
            <a:r>
              <a:rPr lang="en-US" sz="4800" b="1" dirty="0">
                <a:solidFill>
                  <a:srgbClr val="3C3C3B"/>
                </a:solidFill>
              </a:rPr>
              <a:t>3%</a:t>
            </a:r>
            <a:r>
              <a:rPr lang="en-US" sz="2400" dirty="0">
                <a:solidFill>
                  <a:srgbClr val="3C3C3B"/>
                </a:solidFill>
              </a:rPr>
              <a:t> of the total amount that initially started to flow</a:t>
            </a:r>
            <a:r>
              <a:rPr lang="en-US" sz="2400" dirty="0" smtClean="0">
                <a:solidFill>
                  <a:srgbClr val="3C3C3B"/>
                </a:solidFill>
              </a:rPr>
              <a:t>.</a:t>
            </a:r>
            <a:br>
              <a:rPr lang="en-US" sz="2400" dirty="0" smtClean="0">
                <a:solidFill>
                  <a:srgbClr val="3C3C3B"/>
                </a:solidFill>
              </a:rPr>
            </a:br>
            <a:r>
              <a:rPr lang="en-US" i="1" dirty="0">
                <a:solidFill>
                  <a:srgbClr val="3C3C3B"/>
                </a:solidFill>
              </a:rPr>
              <a:t>Source: </a:t>
            </a:r>
            <a:r>
              <a:rPr lang="en-US" i="1" dirty="0" err="1">
                <a:solidFill>
                  <a:srgbClr val="3C3C3B"/>
                </a:solidFill>
              </a:rPr>
              <a:t>Poppendieck</a:t>
            </a:r>
            <a:r>
              <a:rPr lang="en-US" i="1" dirty="0">
                <a:solidFill>
                  <a:srgbClr val="3C3C3B"/>
                </a:solidFill>
              </a:rPr>
              <a:t>, Implementing Lean Software Development.</a:t>
            </a:r>
            <a:endParaRPr lang="en-US" i="1" dirty="0"/>
          </a:p>
        </p:txBody>
      </p:sp>
      <p:pic>
        <p:nvPicPr>
          <p:cNvPr id="5" name="Picture 4"/>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3955" b="100000" l="10000" r="99091"/>
                    </a14:imgEffect>
                  </a14:imgLayer>
                </a14:imgProps>
              </a:ext>
              <a:ext uri="{28A0092B-C50C-407E-A947-70E740481C1C}">
                <a14:useLocalDpi xmlns:a14="http://schemas.microsoft.com/office/drawing/2010/main" val="0"/>
              </a:ext>
            </a:extLst>
          </a:blip>
          <a:srcRect t="19391"/>
          <a:stretch/>
        </p:blipFill>
        <p:spPr>
          <a:xfrm flipH="1">
            <a:off x="9916922" y="3244177"/>
            <a:ext cx="2886101" cy="3604465"/>
          </a:xfrm>
          <a:prstGeom prst="rect">
            <a:avLst/>
          </a:prstGeom>
        </p:spPr>
      </p:pic>
      <p:sp>
        <p:nvSpPr>
          <p:cNvPr id="6" name="Freeform 5"/>
          <p:cNvSpPr/>
          <p:nvPr/>
        </p:nvSpPr>
        <p:spPr>
          <a:xfrm>
            <a:off x="10873675" y="3546663"/>
            <a:ext cx="188686" cy="87170"/>
          </a:xfrm>
          <a:custGeom>
            <a:avLst/>
            <a:gdLst>
              <a:gd name="connsiteX0" fmla="*/ 188686 w 188686"/>
              <a:gd name="connsiteY0" fmla="*/ 87170 h 87170"/>
              <a:gd name="connsiteX1" fmla="*/ 159657 w 188686"/>
              <a:gd name="connsiteY1" fmla="*/ 14599 h 87170"/>
              <a:gd name="connsiteX2" fmla="*/ 14514 w 188686"/>
              <a:gd name="connsiteY2" fmla="*/ 14599 h 87170"/>
              <a:gd name="connsiteX3" fmla="*/ 0 w 188686"/>
              <a:gd name="connsiteY3" fmla="*/ 58142 h 87170"/>
            </a:gdLst>
            <a:ahLst/>
            <a:cxnLst>
              <a:cxn ang="0">
                <a:pos x="connsiteX0" y="connsiteY0"/>
              </a:cxn>
              <a:cxn ang="0">
                <a:pos x="connsiteX1" y="connsiteY1"/>
              </a:cxn>
              <a:cxn ang="0">
                <a:pos x="connsiteX2" y="connsiteY2"/>
              </a:cxn>
              <a:cxn ang="0">
                <a:pos x="connsiteX3" y="connsiteY3"/>
              </a:cxn>
            </a:cxnLst>
            <a:rect l="l" t="t" r="r" b="b"/>
            <a:pathLst>
              <a:path w="188686" h="87170">
                <a:moveTo>
                  <a:pt x="188686" y="87170"/>
                </a:moveTo>
                <a:cubicBezTo>
                  <a:pt x="179010" y="62980"/>
                  <a:pt x="176336" y="34614"/>
                  <a:pt x="159657" y="14599"/>
                </a:cubicBezTo>
                <a:cubicBezTo>
                  <a:pt x="132708" y="-17740"/>
                  <a:pt x="21584" y="13589"/>
                  <a:pt x="14514" y="14599"/>
                </a:cubicBezTo>
                <a:lnTo>
                  <a:pt x="0" y="58142"/>
                </a:ln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 y="3308594"/>
            <a:ext cx="11023127" cy="2305180"/>
            <a:chOff x="-1" y="3308594"/>
            <a:chExt cx="11023127" cy="2305180"/>
          </a:xfrm>
        </p:grpSpPr>
        <p:sp>
          <p:nvSpPr>
            <p:cNvPr id="14" name="Pentagon 13"/>
            <p:cNvSpPr/>
            <p:nvPr/>
          </p:nvSpPr>
          <p:spPr>
            <a:xfrm>
              <a:off x="-1" y="3308594"/>
              <a:ext cx="10884843" cy="2305180"/>
            </a:xfrm>
            <a:prstGeom prst="homePlate">
              <a:avLst>
                <a:gd name="adj" fmla="val 28514"/>
              </a:avLst>
            </a:prstGeom>
            <a:solidFill>
              <a:srgbClr val="F1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82433" y="3352631"/>
              <a:ext cx="6631944"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ü"/>
              </a:pPr>
              <a:r>
                <a:rPr lang="en-US" sz="2400" b="1" dirty="0" smtClean="0"/>
                <a:t>Reduction in number of ‘</a:t>
              </a:r>
              <a:r>
                <a:rPr lang="en-US" sz="2400" b="1" dirty="0" smtClean="0">
                  <a:solidFill>
                    <a:srgbClr val="FF0000"/>
                  </a:solidFill>
                </a:rPr>
                <a:t>Yes but’s</a:t>
              </a:r>
              <a:r>
                <a:rPr lang="en-US" sz="2400" b="1" dirty="0" smtClean="0"/>
                <a:t>’ in a meeting’.</a:t>
              </a:r>
              <a:endParaRPr lang="en-US" sz="2400" b="1" dirty="0"/>
            </a:p>
          </p:txBody>
        </p:sp>
        <p:sp>
          <p:nvSpPr>
            <p:cNvPr id="17" name="TextBox 16"/>
            <p:cNvSpPr txBox="1"/>
            <p:nvPr/>
          </p:nvSpPr>
          <p:spPr>
            <a:xfrm>
              <a:off x="2082433" y="3814296"/>
              <a:ext cx="7188378"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ü"/>
              </a:pPr>
              <a:r>
                <a:rPr lang="en-US" sz="2400" b="1" dirty="0" smtClean="0"/>
                <a:t>Reduction in ‘</a:t>
              </a:r>
              <a:r>
                <a:rPr lang="en-US" sz="2400" b="1" dirty="0" smtClean="0">
                  <a:solidFill>
                    <a:srgbClr val="FF0000"/>
                  </a:solidFill>
                </a:rPr>
                <a:t>Unanswered questions</a:t>
              </a:r>
              <a:r>
                <a:rPr lang="en-US" sz="2400" b="1" dirty="0" smtClean="0"/>
                <a:t>’ in a meeting.</a:t>
              </a:r>
              <a:endParaRPr lang="en-US" sz="2400" b="1" dirty="0"/>
            </a:p>
          </p:txBody>
        </p:sp>
        <p:sp>
          <p:nvSpPr>
            <p:cNvPr id="18" name="TextBox 17"/>
            <p:cNvSpPr txBox="1"/>
            <p:nvPr/>
          </p:nvSpPr>
          <p:spPr>
            <a:xfrm>
              <a:off x="2089161" y="4715111"/>
              <a:ext cx="8502777" cy="461665"/>
            </a:xfrm>
            <a:prstGeom prst="rect">
              <a:avLst/>
            </a:prstGeom>
            <a:noFill/>
          </p:spPr>
          <p:txBody>
            <a:bodyPr wrap="none" rtlCol="0">
              <a:spAutoFit/>
            </a:bodyPr>
            <a:lstStyle/>
            <a:p>
              <a:pPr marL="342900" indent="-342900">
                <a:buClr>
                  <a:srgbClr val="00B050"/>
                </a:buClr>
                <a:buFont typeface="Wingdings" panose="05000000000000000000" pitchFamily="2" charset="2"/>
                <a:buChar char="ü"/>
              </a:pPr>
              <a:r>
                <a:rPr lang="en-US" sz="2400" b="1" dirty="0" smtClean="0"/>
                <a:t>Increase in ‘</a:t>
              </a:r>
              <a:r>
                <a:rPr lang="en-US" sz="2400" b="1" dirty="0" smtClean="0">
                  <a:solidFill>
                    <a:srgbClr val="00B050"/>
                  </a:solidFill>
                </a:rPr>
                <a:t>Summarizing decisions</a:t>
              </a:r>
              <a:r>
                <a:rPr lang="en-US" sz="2400" b="1" dirty="0" smtClean="0"/>
                <a:t>’ and ‘</a:t>
              </a:r>
              <a:r>
                <a:rPr lang="en-US" sz="2400" b="1" dirty="0" smtClean="0">
                  <a:solidFill>
                    <a:srgbClr val="00B050"/>
                  </a:solidFill>
                </a:rPr>
                <a:t>Actions</a:t>
              </a:r>
              <a:r>
                <a:rPr lang="en-US" sz="2400" b="1" dirty="0" smtClean="0"/>
                <a:t>’ in a meeting</a:t>
              </a:r>
              <a:endParaRPr lang="en-US" sz="2400" b="1" dirty="0"/>
            </a:p>
          </p:txBody>
        </p:sp>
        <p:sp>
          <p:nvSpPr>
            <p:cNvPr id="19" name="TextBox 18"/>
            <p:cNvSpPr txBox="1"/>
            <p:nvPr/>
          </p:nvSpPr>
          <p:spPr>
            <a:xfrm>
              <a:off x="2089161" y="5141710"/>
              <a:ext cx="8277202" cy="461665"/>
            </a:xfrm>
            <a:prstGeom prst="rect">
              <a:avLst/>
            </a:prstGeom>
            <a:noFill/>
          </p:spPr>
          <p:txBody>
            <a:bodyPr wrap="none" rtlCol="0">
              <a:spAutoFit/>
            </a:bodyPr>
            <a:lstStyle/>
            <a:p>
              <a:pPr marL="342900" indent="-342900">
                <a:buClr>
                  <a:srgbClr val="00B050"/>
                </a:buClr>
                <a:buFont typeface="Wingdings" panose="05000000000000000000" pitchFamily="2" charset="2"/>
                <a:buChar char="ü"/>
              </a:pPr>
              <a:r>
                <a:rPr lang="en-US" sz="2400" b="1" dirty="0" smtClean="0"/>
                <a:t>Increase in ‘</a:t>
              </a:r>
              <a:r>
                <a:rPr lang="en-US" sz="2400" b="1" dirty="0">
                  <a:solidFill>
                    <a:srgbClr val="00B050"/>
                  </a:solidFill>
                </a:rPr>
                <a:t>C</a:t>
              </a:r>
              <a:r>
                <a:rPr lang="en-US" sz="2400" b="1" dirty="0" smtClean="0">
                  <a:solidFill>
                    <a:srgbClr val="00B050"/>
                  </a:solidFill>
                </a:rPr>
                <a:t>onfirming understanding</a:t>
              </a:r>
              <a:r>
                <a:rPr lang="en-US" sz="2400" b="1" dirty="0" smtClean="0"/>
                <a:t>’ to avoid assumptions.</a:t>
              </a:r>
              <a:endParaRPr lang="en-US" sz="2400" b="1" dirty="0"/>
            </a:p>
          </p:txBody>
        </p:sp>
        <p:sp>
          <p:nvSpPr>
            <p:cNvPr id="13" name="TextBox 12"/>
            <p:cNvSpPr txBox="1"/>
            <p:nvPr/>
          </p:nvSpPr>
          <p:spPr>
            <a:xfrm>
              <a:off x="2101453" y="4220316"/>
              <a:ext cx="8921673"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ü"/>
              </a:pPr>
              <a:r>
                <a:rPr lang="en-US" sz="2400" b="1" dirty="0" smtClean="0"/>
                <a:t>Reduction in </a:t>
              </a:r>
              <a:r>
                <a:rPr lang="en-US" sz="2400" b="1" dirty="0"/>
                <a:t>number of </a:t>
              </a:r>
              <a:r>
                <a:rPr lang="en-US" sz="2400" b="1" dirty="0" smtClean="0"/>
                <a:t>‘</a:t>
              </a:r>
              <a:r>
                <a:rPr lang="en-US" sz="2400" b="1" dirty="0" smtClean="0">
                  <a:solidFill>
                    <a:srgbClr val="FF0000"/>
                  </a:solidFill>
                </a:rPr>
                <a:t>Interruptions’ </a:t>
              </a:r>
              <a:r>
                <a:rPr lang="en-US" sz="2400" b="1" dirty="0" smtClean="0"/>
                <a:t>when somebody is talking</a:t>
              </a:r>
              <a:endParaRPr lang="en-US" sz="2400" b="1" dirty="0"/>
            </a:p>
          </p:txBody>
        </p:sp>
      </p:grpSp>
      <p:sp>
        <p:nvSpPr>
          <p:cNvPr id="26" name="TextBox 25"/>
          <p:cNvSpPr txBox="1"/>
          <p:nvPr/>
        </p:nvSpPr>
        <p:spPr>
          <a:xfrm>
            <a:off x="1902378" y="-73459"/>
            <a:ext cx="8648521" cy="1200329"/>
          </a:xfrm>
          <a:prstGeom prst="rect">
            <a:avLst/>
          </a:prstGeom>
          <a:noFill/>
        </p:spPr>
        <p:txBody>
          <a:bodyPr wrap="none" rtlCol="0">
            <a:spAutoFit/>
          </a:bodyPr>
          <a:lstStyle/>
          <a:p>
            <a:r>
              <a:rPr lang="en-US" sz="3600" b="1" dirty="0">
                <a:solidFill>
                  <a:srgbClr val="1AA3F5"/>
                </a:solidFill>
                <a:latin typeface="Arial"/>
              </a:rPr>
              <a:t>Communication &amp; Collaboration skills </a:t>
            </a:r>
            <a:br>
              <a:rPr lang="en-US" sz="3600" b="1" dirty="0">
                <a:solidFill>
                  <a:srgbClr val="1AA3F5"/>
                </a:solidFill>
                <a:latin typeface="Arial"/>
              </a:rPr>
            </a:br>
            <a:r>
              <a:rPr lang="en-US" sz="3600" dirty="0" smtClean="0">
                <a:solidFill>
                  <a:srgbClr val="1AA3F5"/>
                </a:solidFill>
                <a:latin typeface="Calibri" panose="020F0502020204030204" pitchFamily="34" charset="0"/>
                <a:ea typeface="Calibri" panose="020F0502020204030204" pitchFamily="34" charset="0"/>
                <a:cs typeface="Times New Roman" panose="02020603050405020304" pitchFamily="18" charset="0"/>
              </a:rPr>
              <a:t>……are </a:t>
            </a:r>
            <a:r>
              <a:rPr lang="en-US" sz="3600" dirty="0">
                <a:solidFill>
                  <a:srgbClr val="1AA3F5"/>
                </a:solidFill>
                <a:latin typeface="Calibri" panose="020F0502020204030204" pitchFamily="34" charset="0"/>
                <a:ea typeface="Calibri" panose="020F0502020204030204" pitchFamily="34" charset="0"/>
                <a:cs typeface="Times New Roman" panose="02020603050405020304" pitchFamily="18" charset="0"/>
              </a:rPr>
              <a:t>make or </a:t>
            </a:r>
            <a:r>
              <a:rPr lang="en-US" sz="3600" dirty="0" smtClean="0">
                <a:solidFill>
                  <a:srgbClr val="1AA3F5"/>
                </a:solidFill>
                <a:latin typeface="Calibri" panose="020F0502020204030204" pitchFamily="34" charset="0"/>
                <a:ea typeface="Calibri" panose="020F0502020204030204" pitchFamily="34" charset="0"/>
                <a:cs typeface="Times New Roman" panose="02020603050405020304" pitchFamily="18" charset="0"/>
              </a:rPr>
              <a:t>break</a:t>
            </a:r>
            <a:endParaRPr lang="en-US" sz="3600" dirty="0">
              <a:solidFill>
                <a:srgbClr val="1AA3F5"/>
              </a:solidFill>
            </a:endParaRPr>
          </a:p>
        </p:txBody>
      </p:sp>
      <p:pic>
        <p:nvPicPr>
          <p:cNvPr id="27" name="Picture 26"/>
          <p:cNvPicPr>
            <a:picLocks noChangeAspect="1"/>
          </p:cNvPicPr>
          <p:nvPr/>
        </p:nvPicPr>
        <p:blipFill>
          <a:blip r:embed="rId5"/>
          <a:stretch>
            <a:fillRect/>
          </a:stretch>
        </p:blipFill>
        <p:spPr>
          <a:xfrm>
            <a:off x="-1202679" y="2312629"/>
            <a:ext cx="4584589" cy="4480948"/>
          </a:xfrm>
          <a:prstGeom prst="rect">
            <a:avLst/>
          </a:prstGeom>
        </p:spPr>
      </p:pic>
      <p:sp>
        <p:nvSpPr>
          <p:cNvPr id="28" name="TextBox 27"/>
          <p:cNvSpPr txBox="1"/>
          <p:nvPr/>
        </p:nvSpPr>
        <p:spPr>
          <a:xfrm>
            <a:off x="359998" y="3812563"/>
            <a:ext cx="1510350" cy="1384995"/>
          </a:xfrm>
          <a:prstGeom prst="rect">
            <a:avLst/>
          </a:prstGeom>
          <a:noFill/>
        </p:spPr>
        <p:txBody>
          <a:bodyPr wrap="none" rtlCol="0">
            <a:spAutoFit/>
          </a:bodyPr>
          <a:lstStyle/>
          <a:p>
            <a:pPr algn="ctr"/>
            <a:r>
              <a:rPr lang="en-US" sz="2800" b="1" dirty="0" smtClean="0">
                <a:solidFill>
                  <a:schemeClr val="bg1"/>
                </a:solidFill>
                <a:effectLst>
                  <a:outerShdw blurRad="38100" dist="38100" dir="2700000" algn="tl">
                    <a:srgbClr val="000000">
                      <a:alpha val="43137"/>
                    </a:srgbClr>
                  </a:outerShdw>
                </a:effectLst>
              </a:rPr>
              <a:t>METRICS</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that</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MATTER</a:t>
            </a:r>
            <a:endParaRPr lang="en-US" sz="2800" b="1" dirty="0">
              <a:solidFill>
                <a:schemeClr val="bg1"/>
              </a:solidFill>
              <a:effectLst>
                <a:outerShdw blurRad="38100" dist="38100" dir="2700000" algn="tl">
                  <a:srgbClr val="000000">
                    <a:alpha val="43137"/>
                  </a:srgbClr>
                </a:outerShdw>
              </a:effectLst>
            </a:endParaRPr>
          </a:p>
        </p:txBody>
      </p:sp>
      <p:sp>
        <p:nvSpPr>
          <p:cNvPr id="7" name="Rectangular Callout 6"/>
          <p:cNvSpPr/>
          <p:nvPr/>
        </p:nvSpPr>
        <p:spPr>
          <a:xfrm>
            <a:off x="7916704" y="2281324"/>
            <a:ext cx="2663578" cy="1018542"/>
          </a:xfrm>
          <a:prstGeom prst="wedgeRectCallout">
            <a:avLst>
              <a:gd name="adj1" fmla="val 49630"/>
              <a:gd name="adj2" fmla="val 10771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70661" y="2352507"/>
            <a:ext cx="2709621" cy="830997"/>
          </a:xfrm>
          <a:prstGeom prst="rect">
            <a:avLst/>
          </a:prstGeom>
          <a:noFill/>
        </p:spPr>
        <p:txBody>
          <a:bodyPr wrap="square" rtlCol="0">
            <a:spAutoFit/>
          </a:bodyPr>
          <a:lstStyle/>
          <a:p>
            <a:pPr algn="ctr"/>
            <a:r>
              <a:rPr lang="en-US" sz="2400" b="1" dirty="0">
                <a:solidFill>
                  <a:srgbClr val="3C3C3B"/>
                </a:solidFill>
              </a:rPr>
              <a:t>3%!....</a:t>
            </a:r>
            <a:r>
              <a:rPr lang="en-US" sz="2400" dirty="0">
                <a:solidFill>
                  <a:srgbClr val="3C3C3B"/>
                </a:solidFill>
              </a:rPr>
              <a:t>I guess I’ll just have to ASSUME…</a:t>
            </a:r>
          </a:p>
        </p:txBody>
      </p:sp>
      <p:grpSp>
        <p:nvGrpSpPr>
          <p:cNvPr id="2" name="Group 1"/>
          <p:cNvGrpSpPr/>
          <p:nvPr/>
        </p:nvGrpSpPr>
        <p:grpSpPr>
          <a:xfrm>
            <a:off x="9608329" y="5683288"/>
            <a:ext cx="2614410" cy="1163322"/>
            <a:chOff x="9608329" y="5683288"/>
            <a:chExt cx="2614410" cy="1163322"/>
          </a:xfrm>
        </p:grpSpPr>
        <p:pic>
          <p:nvPicPr>
            <p:cNvPr id="24" name="Picture 23">
              <a:hlinkClick r:id="rId6"/>
            </p:cNvPr>
            <p:cNvPicPr>
              <a:picLocks noChangeAspect="1"/>
            </p:cNvPicPr>
            <p:nvPr/>
          </p:nvPicPr>
          <p:blipFill>
            <a:blip r:embed="rId7"/>
            <a:stretch>
              <a:fillRect/>
            </a:stretch>
          </p:blipFill>
          <p:spPr>
            <a:xfrm>
              <a:off x="9827365" y="5812875"/>
              <a:ext cx="2395374" cy="1033735"/>
            </a:xfrm>
            <a:prstGeom prst="rect">
              <a:avLst/>
            </a:prstGeom>
          </p:spPr>
        </p:pic>
        <p:pic>
          <p:nvPicPr>
            <p:cNvPr id="20" name="Picture 4" descr="Afbeeldingsresultaat voor klik hier button">
              <a:hlinkClick r:id="rId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185582">
              <a:off x="9608329" y="5683288"/>
              <a:ext cx="714168" cy="714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15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000" fill="hold"/>
                                        <p:tgtEl>
                                          <p:spTgt spid="22"/>
                                        </p:tgtEl>
                                        <p:attrNameLst>
                                          <p:attrName>ppt_x</p:attrName>
                                        </p:attrNameLst>
                                      </p:cBhvr>
                                      <p:tavLst>
                                        <p:tav tm="0">
                                          <p:val>
                                            <p:strVal val="0-#ppt_w/2"/>
                                          </p:val>
                                        </p:tav>
                                        <p:tav tm="100000">
                                          <p:val>
                                            <p:strVal val="#ppt_x"/>
                                          </p:val>
                                        </p:tav>
                                      </p:tavLst>
                                    </p:anim>
                                    <p:anim calcmode="lin" valueType="num">
                                      <p:cBhvr additive="base">
                                        <p:cTn id="21"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9759846" y="-8148"/>
            <a:ext cx="2202180" cy="1093504"/>
          </a:xfrm>
          <a:prstGeom prst="rect">
            <a:avLst/>
          </a:prstGeom>
        </p:spPr>
      </p:pic>
      <p:pic>
        <p:nvPicPr>
          <p:cNvPr id="2" name="Picture 1"/>
          <p:cNvPicPr>
            <a:picLocks noChangeAspect="1"/>
          </p:cNvPicPr>
          <p:nvPr/>
        </p:nvPicPr>
        <p:blipFill>
          <a:blip r:embed="rId4"/>
          <a:stretch>
            <a:fillRect/>
          </a:stretch>
        </p:blipFill>
        <p:spPr>
          <a:xfrm>
            <a:off x="132861" y="2400359"/>
            <a:ext cx="2973320" cy="4157608"/>
          </a:xfrm>
          <a:prstGeom prst="rect">
            <a:avLst/>
          </a:prstGeom>
        </p:spPr>
      </p:pic>
      <p:pic>
        <p:nvPicPr>
          <p:cNvPr id="3" name="Picture 2"/>
          <p:cNvPicPr>
            <a:picLocks noChangeAspect="1"/>
          </p:cNvPicPr>
          <p:nvPr/>
        </p:nvPicPr>
        <p:blipFill>
          <a:blip r:embed="rId5"/>
          <a:stretch>
            <a:fillRect/>
          </a:stretch>
        </p:blipFill>
        <p:spPr>
          <a:xfrm>
            <a:off x="2636148" y="2585877"/>
            <a:ext cx="3554429" cy="4100878"/>
          </a:xfrm>
          <a:prstGeom prst="rect">
            <a:avLst/>
          </a:prstGeom>
        </p:spPr>
      </p:pic>
      <p:pic>
        <p:nvPicPr>
          <p:cNvPr id="4" name="Picture 3"/>
          <p:cNvPicPr>
            <a:picLocks noChangeAspect="1"/>
          </p:cNvPicPr>
          <p:nvPr/>
        </p:nvPicPr>
        <p:blipFill>
          <a:blip r:embed="rId6"/>
          <a:stretch>
            <a:fillRect/>
          </a:stretch>
        </p:blipFill>
        <p:spPr>
          <a:xfrm>
            <a:off x="5145818" y="2741886"/>
            <a:ext cx="3091926" cy="3856052"/>
          </a:xfrm>
          <a:prstGeom prst="rect">
            <a:avLst/>
          </a:prstGeom>
        </p:spPr>
      </p:pic>
      <p:pic>
        <p:nvPicPr>
          <p:cNvPr id="5" name="Picture 4"/>
          <p:cNvPicPr>
            <a:picLocks noChangeAspect="1"/>
          </p:cNvPicPr>
          <p:nvPr/>
        </p:nvPicPr>
        <p:blipFill>
          <a:blip r:embed="rId7"/>
          <a:stretch>
            <a:fillRect/>
          </a:stretch>
        </p:blipFill>
        <p:spPr>
          <a:xfrm>
            <a:off x="7528367" y="2441547"/>
            <a:ext cx="2523148" cy="4456729"/>
          </a:xfrm>
          <a:prstGeom prst="rect">
            <a:avLst/>
          </a:prstGeom>
        </p:spPr>
      </p:pic>
      <p:sp>
        <p:nvSpPr>
          <p:cNvPr id="6" name="TextBox 5"/>
          <p:cNvSpPr txBox="1"/>
          <p:nvPr/>
        </p:nvSpPr>
        <p:spPr>
          <a:xfrm>
            <a:off x="2016407" y="-136570"/>
            <a:ext cx="6673622" cy="1200329"/>
          </a:xfrm>
          <a:prstGeom prst="rect">
            <a:avLst/>
          </a:prstGeom>
          <a:noFill/>
        </p:spPr>
        <p:txBody>
          <a:bodyPr wrap="none" rtlCol="0">
            <a:spAutoFit/>
          </a:bodyPr>
          <a:lstStyle/>
          <a:p>
            <a:pPr>
              <a:buClrTx/>
              <a:buFontTx/>
              <a:buNone/>
            </a:pPr>
            <a:r>
              <a:rPr lang="en-US" sz="3600" b="1" dirty="0">
                <a:solidFill>
                  <a:srgbClr val="1AA3F5"/>
                </a:solidFill>
                <a:latin typeface="Arial"/>
              </a:rPr>
              <a:t>Principles. </a:t>
            </a:r>
            <a:r>
              <a:rPr lang="en-US" sz="3600" b="1" dirty="0" smtClean="0">
                <a:solidFill>
                  <a:srgbClr val="1AA3F5"/>
                </a:solidFill>
                <a:latin typeface="Arial"/>
              </a:rPr>
              <a:t/>
            </a:r>
            <a:br>
              <a:rPr lang="en-US" sz="3600" b="1" dirty="0" smtClean="0">
                <a:solidFill>
                  <a:srgbClr val="1AA3F5"/>
                </a:solidFill>
                <a:latin typeface="Arial"/>
              </a:rPr>
            </a:br>
            <a:r>
              <a:rPr lang="en-US" sz="3600" b="1" dirty="0" smtClean="0">
                <a:solidFill>
                  <a:srgbClr val="1AA3F5"/>
                </a:solidFill>
                <a:latin typeface="Arial"/>
              </a:rPr>
              <a:t>From </a:t>
            </a:r>
            <a:r>
              <a:rPr lang="en-US" sz="3600" b="1" dirty="0">
                <a:solidFill>
                  <a:srgbClr val="1AA3F5"/>
                </a:solidFill>
                <a:latin typeface="Arial"/>
              </a:rPr>
              <a:t>Posters to Performance</a:t>
            </a:r>
          </a:p>
        </p:txBody>
      </p:sp>
      <p:sp>
        <p:nvSpPr>
          <p:cNvPr id="7" name="Rectangle 6"/>
          <p:cNvSpPr/>
          <p:nvPr/>
        </p:nvSpPr>
        <p:spPr>
          <a:xfrm>
            <a:off x="1763221" y="1132596"/>
            <a:ext cx="6926808" cy="707886"/>
          </a:xfrm>
          <a:prstGeom prst="rect">
            <a:avLst/>
          </a:prstGeom>
        </p:spPr>
        <p:txBody>
          <a:bodyPr wrap="square">
            <a:spAutoFit/>
          </a:bodyPr>
          <a:lstStyle/>
          <a:p>
            <a:r>
              <a:rPr lang="en-US" sz="2000" dirty="0">
                <a:latin typeface="arial" panose="020B0604020202020204" pitchFamily="34" charset="0"/>
              </a:rPr>
              <a:t>“…a fundamental truth or proposition that serves as the </a:t>
            </a:r>
            <a:r>
              <a:rPr lang="en-US" sz="2000" b="1" dirty="0">
                <a:latin typeface="arial" panose="020B0604020202020204" pitchFamily="34" charset="0"/>
              </a:rPr>
              <a:t>foundation for a system of belief or </a:t>
            </a:r>
            <a:r>
              <a:rPr lang="en-US" sz="2000" b="1" dirty="0" smtClean="0">
                <a:latin typeface="arial" panose="020B0604020202020204" pitchFamily="34" charset="0"/>
              </a:rPr>
              <a:t>behavior…</a:t>
            </a:r>
            <a:r>
              <a:rPr lang="en-US" sz="2000" dirty="0" smtClean="0">
                <a:latin typeface="arial" panose="020B0604020202020204" pitchFamily="34" charset="0"/>
              </a:rPr>
              <a:t>”</a:t>
            </a:r>
            <a:endParaRPr lang="en-US" sz="2000" dirty="0"/>
          </a:p>
        </p:txBody>
      </p:sp>
      <p:pic>
        <p:nvPicPr>
          <p:cNvPr id="8" name="Picture 7"/>
          <p:cNvPicPr>
            <a:picLocks noChangeAspect="1"/>
          </p:cNvPicPr>
          <p:nvPr/>
        </p:nvPicPr>
        <p:blipFill>
          <a:blip r:embed="rId8"/>
          <a:stretch>
            <a:fillRect/>
          </a:stretch>
        </p:blipFill>
        <p:spPr>
          <a:xfrm>
            <a:off x="212859" y="3836809"/>
            <a:ext cx="9906000" cy="2514433"/>
          </a:xfrm>
          <a:prstGeom prst="rect">
            <a:avLst/>
          </a:prstGeom>
        </p:spPr>
      </p:pic>
      <p:sp>
        <p:nvSpPr>
          <p:cNvPr id="9" name="Rectangle 8"/>
          <p:cNvSpPr/>
          <p:nvPr/>
        </p:nvSpPr>
        <p:spPr>
          <a:xfrm>
            <a:off x="1763221" y="1917628"/>
            <a:ext cx="6926808" cy="707886"/>
          </a:xfrm>
          <a:prstGeom prst="rect">
            <a:avLst/>
          </a:prstGeom>
        </p:spPr>
        <p:txBody>
          <a:bodyPr wrap="square">
            <a:spAutoFit/>
          </a:bodyPr>
          <a:lstStyle/>
          <a:p>
            <a:pPr algn="ctr"/>
            <a:r>
              <a:rPr lang="en-US" sz="2000" dirty="0" smtClean="0">
                <a:solidFill>
                  <a:srgbClr val="002060"/>
                </a:solidFill>
                <a:latin typeface="arial" panose="020B0604020202020204" pitchFamily="34" charset="0"/>
              </a:rPr>
              <a:t>Linking the </a:t>
            </a:r>
            <a:r>
              <a:rPr lang="en-US" sz="2000" b="1" dirty="0" smtClean="0">
                <a:solidFill>
                  <a:srgbClr val="002060"/>
                </a:solidFill>
                <a:latin typeface="arial" panose="020B0604020202020204" pitchFamily="34" charset="0"/>
              </a:rPr>
              <a:t>Value chain </a:t>
            </a:r>
            <a:r>
              <a:rPr lang="en-US" sz="2000" dirty="0" smtClean="0">
                <a:solidFill>
                  <a:srgbClr val="002060"/>
                </a:solidFill>
                <a:latin typeface="arial" panose="020B0604020202020204" pitchFamily="34" charset="0"/>
              </a:rPr>
              <a:t>of best practices together!</a:t>
            </a:r>
            <a:br>
              <a:rPr lang="en-US" sz="2000" dirty="0" smtClean="0">
                <a:solidFill>
                  <a:srgbClr val="002060"/>
                </a:solidFill>
                <a:latin typeface="arial" panose="020B0604020202020204" pitchFamily="34" charset="0"/>
              </a:rPr>
            </a:br>
            <a:r>
              <a:rPr lang="en-US" sz="2000" dirty="0" smtClean="0">
                <a:solidFill>
                  <a:srgbClr val="002060"/>
                </a:solidFill>
                <a:latin typeface="arial" panose="020B0604020202020204" pitchFamily="34" charset="0"/>
              </a:rPr>
              <a:t>Having ‘</a:t>
            </a:r>
            <a:r>
              <a:rPr lang="en-US" sz="2000" b="1" dirty="0" smtClean="0">
                <a:solidFill>
                  <a:srgbClr val="002060"/>
                </a:solidFill>
                <a:latin typeface="arial" panose="020B0604020202020204" pitchFamily="34" charset="0"/>
              </a:rPr>
              <a:t>desirable behaviors</a:t>
            </a:r>
            <a:r>
              <a:rPr lang="en-US" sz="2000" dirty="0" smtClean="0">
                <a:solidFill>
                  <a:srgbClr val="002060"/>
                </a:solidFill>
                <a:latin typeface="arial" panose="020B0604020202020204" pitchFamily="34" charset="0"/>
              </a:rPr>
              <a:t>’ </a:t>
            </a:r>
            <a:r>
              <a:rPr lang="en-US" sz="2000" b="1" dirty="0" smtClean="0">
                <a:solidFill>
                  <a:srgbClr val="002060"/>
                </a:solidFill>
                <a:latin typeface="arial" panose="020B0604020202020204" pitchFamily="34" charset="0"/>
              </a:rPr>
              <a:t>Flow</a:t>
            </a:r>
            <a:r>
              <a:rPr lang="en-US" sz="2000" dirty="0" smtClean="0">
                <a:solidFill>
                  <a:srgbClr val="002060"/>
                </a:solidFill>
                <a:latin typeface="arial" panose="020B0604020202020204" pitchFamily="34" charset="0"/>
              </a:rPr>
              <a:t> end-to-end.</a:t>
            </a:r>
            <a:endParaRPr lang="en-US" sz="2000" dirty="0">
              <a:solidFill>
                <a:srgbClr val="002060"/>
              </a:solidFill>
            </a:endParaRPr>
          </a:p>
        </p:txBody>
      </p:sp>
      <p:pic>
        <p:nvPicPr>
          <p:cNvPr id="10" name="Picture 9">
            <a:hlinkClick r:id="rId9"/>
          </p:cNvPr>
          <p:cNvPicPr>
            <a:picLocks noChangeAspect="1"/>
          </p:cNvPicPr>
          <p:nvPr/>
        </p:nvPicPr>
        <p:blipFill rotWithShape="1">
          <a:blip r:embed="rId10"/>
          <a:srcRect b="2780"/>
          <a:stretch/>
        </p:blipFill>
        <p:spPr>
          <a:xfrm>
            <a:off x="9071226" y="1165744"/>
            <a:ext cx="2688180" cy="1128437"/>
          </a:xfrm>
          <a:prstGeom prst="rect">
            <a:avLst/>
          </a:prstGeom>
          <a:ln>
            <a:noFill/>
          </a:ln>
          <a:effectLst>
            <a:outerShdw blurRad="292100" dist="139700" dir="2700000" algn="tl" rotWithShape="0">
              <a:srgbClr val="333333">
                <a:alpha val="65000"/>
              </a:srgbClr>
            </a:outerShdw>
          </a:effectLst>
        </p:spPr>
      </p:pic>
      <p:pic>
        <p:nvPicPr>
          <p:cNvPr id="13" name="Picture 12">
            <a:hlinkClick r:id="rId11"/>
          </p:cNvPr>
          <p:cNvPicPr>
            <a:picLocks noChangeAspect="1"/>
          </p:cNvPicPr>
          <p:nvPr/>
        </p:nvPicPr>
        <p:blipFill>
          <a:blip r:embed="rId12"/>
          <a:stretch>
            <a:fillRect/>
          </a:stretch>
        </p:blipFill>
        <p:spPr>
          <a:xfrm rot="21269645">
            <a:off x="9021847" y="423821"/>
            <a:ext cx="2714407" cy="613115"/>
          </a:xfrm>
          <a:prstGeom prst="rect">
            <a:avLst/>
          </a:prstGeom>
          <a:ln>
            <a:noFill/>
          </a:ln>
          <a:effectLst>
            <a:outerShdw blurRad="292100" dist="139700" dir="2700000" algn="tl" rotWithShape="0">
              <a:srgbClr val="333333">
                <a:alpha val="65000"/>
              </a:srgbClr>
            </a:outerShdw>
          </a:effectLst>
        </p:spPr>
      </p:pic>
      <p:sp>
        <p:nvSpPr>
          <p:cNvPr id="11" name="Freeform 10"/>
          <p:cNvSpPr/>
          <p:nvPr/>
        </p:nvSpPr>
        <p:spPr>
          <a:xfrm rot="21320933">
            <a:off x="6039862" y="1752285"/>
            <a:ext cx="1303838" cy="89678"/>
          </a:xfrm>
          <a:custGeom>
            <a:avLst/>
            <a:gdLst>
              <a:gd name="connsiteX0" fmla="*/ 0 w 991673"/>
              <a:gd name="connsiteY0" fmla="*/ 0 h 65222"/>
              <a:gd name="connsiteX1" fmla="*/ 360608 w 991673"/>
              <a:gd name="connsiteY1" fmla="*/ 25757 h 65222"/>
              <a:gd name="connsiteX2" fmla="*/ 412124 w 991673"/>
              <a:gd name="connsiteY2" fmla="*/ 38636 h 65222"/>
              <a:gd name="connsiteX3" fmla="*/ 450760 w 991673"/>
              <a:gd name="connsiteY3" fmla="*/ 51515 h 65222"/>
              <a:gd name="connsiteX4" fmla="*/ 991673 w 991673"/>
              <a:gd name="connsiteY4" fmla="*/ 64394 h 6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73" h="65222">
                <a:moveTo>
                  <a:pt x="0" y="0"/>
                </a:moveTo>
                <a:cubicBezTo>
                  <a:pt x="125087" y="6254"/>
                  <a:pt x="239534" y="5578"/>
                  <a:pt x="360608" y="25757"/>
                </a:cubicBezTo>
                <a:cubicBezTo>
                  <a:pt x="378068" y="28667"/>
                  <a:pt x="395105" y="33773"/>
                  <a:pt x="412124" y="38636"/>
                </a:cubicBezTo>
                <a:cubicBezTo>
                  <a:pt x="425177" y="42365"/>
                  <a:pt x="437246" y="50228"/>
                  <a:pt x="450760" y="51515"/>
                </a:cubicBezTo>
                <a:cubicBezTo>
                  <a:pt x="645997" y="70109"/>
                  <a:pt x="790842" y="64394"/>
                  <a:pt x="991673" y="6439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Afbeeldingsresultaat voor klik hier button">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68531" y="-136359"/>
            <a:ext cx="740203" cy="733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fbeeldingsresultaat voor klik hier button">
            <a:hlinkClick r:id="rId9"/>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04860" y="1877732"/>
            <a:ext cx="740203" cy="73353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9128742" y="2543532"/>
            <a:ext cx="3186187" cy="3280970"/>
            <a:chOff x="4641196" y="3187885"/>
            <a:chExt cx="3186187" cy="3280970"/>
          </a:xfrm>
        </p:grpSpPr>
        <p:grpSp>
          <p:nvGrpSpPr>
            <p:cNvPr id="24" name="Group 23"/>
            <p:cNvGrpSpPr/>
            <p:nvPr/>
          </p:nvGrpSpPr>
          <p:grpSpPr>
            <a:xfrm>
              <a:off x="4641196" y="3187885"/>
              <a:ext cx="3186187" cy="3280970"/>
              <a:chOff x="4641196" y="3187885"/>
              <a:chExt cx="3186187" cy="3280970"/>
            </a:xfrm>
          </p:grpSpPr>
          <p:pic>
            <p:nvPicPr>
              <p:cNvPr id="26" name="Picture 25"/>
              <p:cNvPicPr>
                <a:picLocks noChangeAspect="1"/>
              </p:cNvPicPr>
              <p:nvPr/>
            </p:nvPicPr>
            <p:blipFill>
              <a:blip r:embed="rId14"/>
              <a:stretch>
                <a:fillRect/>
              </a:stretch>
            </p:blipFill>
            <p:spPr>
              <a:xfrm>
                <a:off x="4641196" y="3187885"/>
                <a:ext cx="3186187" cy="3280970"/>
              </a:xfrm>
              <a:prstGeom prst="rect">
                <a:avLst/>
              </a:prstGeom>
            </p:spPr>
          </p:pic>
          <p:sp>
            <p:nvSpPr>
              <p:cNvPr id="27" name="TextBox 26"/>
              <p:cNvSpPr txBox="1"/>
              <p:nvPr/>
            </p:nvSpPr>
            <p:spPr>
              <a:xfrm rot="21408210">
                <a:off x="4846799" y="3848462"/>
                <a:ext cx="2619628" cy="1754326"/>
              </a:xfrm>
              <a:prstGeom prst="rect">
                <a:avLst/>
              </a:prstGeom>
              <a:noFill/>
            </p:spPr>
            <p:txBody>
              <a:bodyPr wrap="none" rtlCol="0">
                <a:spAutoFit/>
              </a:bodyPr>
              <a:lstStyle/>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Define and agree </a:t>
                </a:r>
                <a:br>
                  <a:rPr lang="en-US" dirty="0" smtClean="0">
                    <a:latin typeface="Comic Sans MS" panose="030F0702030302020204" pitchFamily="66" charset="0"/>
                  </a:rPr>
                </a:br>
                <a:r>
                  <a:rPr lang="en-US" dirty="0" smtClean="0">
                    <a:latin typeface="Comic Sans MS" panose="030F0702030302020204" pitchFamily="66" charset="0"/>
                  </a:rPr>
                  <a:t>which behaviors do </a:t>
                </a:r>
                <a:br>
                  <a:rPr lang="en-US" dirty="0" smtClean="0">
                    <a:latin typeface="Comic Sans MS" panose="030F0702030302020204" pitchFamily="66" charset="0"/>
                  </a:rPr>
                </a:br>
                <a:r>
                  <a:rPr lang="en-US" dirty="0" smtClean="0">
                    <a:latin typeface="Comic Sans MS" panose="030F0702030302020204" pitchFamily="66" charset="0"/>
                  </a:rPr>
                  <a:t>we want to ‘</a:t>
                </a:r>
                <a:r>
                  <a:rPr lang="en-US" b="1" dirty="0" smtClean="0">
                    <a:latin typeface="Comic Sans MS" panose="030F0702030302020204" pitchFamily="66" charset="0"/>
                  </a:rPr>
                  <a:t>learn</a:t>
                </a:r>
                <a:r>
                  <a:rPr lang="en-US" dirty="0" smtClean="0">
                    <a:latin typeface="Comic Sans MS" panose="030F0702030302020204" pitchFamily="66" charset="0"/>
                  </a:rPr>
                  <a:t>’ </a:t>
                </a:r>
                <a:br>
                  <a:rPr lang="en-US" dirty="0" smtClean="0">
                    <a:latin typeface="Comic Sans MS" panose="030F0702030302020204" pitchFamily="66" charset="0"/>
                  </a:rPr>
                </a:br>
                <a:r>
                  <a:rPr lang="en-US" dirty="0" smtClean="0">
                    <a:latin typeface="Comic Sans MS" panose="030F0702030302020204" pitchFamily="66" charset="0"/>
                  </a:rPr>
                  <a:t>and ‘</a:t>
                </a:r>
                <a:r>
                  <a:rPr lang="en-US" b="1" dirty="0" smtClean="0">
                    <a:latin typeface="Comic Sans MS" panose="030F0702030302020204" pitchFamily="66" charset="0"/>
                  </a:rPr>
                  <a:t>unlearn</a:t>
                </a:r>
                <a:r>
                  <a:rPr lang="en-US" dirty="0" smtClean="0">
                    <a:latin typeface="Comic Sans MS" panose="030F0702030302020204" pitchFamily="66" charset="0"/>
                  </a:rPr>
                  <a:t>’</a:t>
                </a:r>
              </a:p>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Send this link below</a:t>
                </a:r>
                <a:br>
                  <a:rPr lang="en-US" dirty="0" smtClean="0">
                    <a:latin typeface="Comic Sans MS" panose="030F0702030302020204" pitchFamily="66" charset="0"/>
                  </a:rPr>
                </a:br>
                <a:r>
                  <a:rPr lang="en-US" dirty="0" smtClean="0">
                    <a:latin typeface="Comic Sans MS" panose="030F0702030302020204" pitchFamily="66" charset="0"/>
                  </a:rPr>
                  <a:t>to your CIO</a:t>
                </a:r>
                <a:endParaRPr lang="en-US" dirty="0">
                  <a:latin typeface="Comic Sans MS" panose="030F0702030302020204" pitchFamily="66" charset="0"/>
                </a:endParaRPr>
              </a:p>
            </p:txBody>
          </p:sp>
        </p:grpSp>
        <p:sp>
          <p:nvSpPr>
            <p:cNvPr id="25" name="TextBox 24"/>
            <p:cNvSpPr txBox="1"/>
            <p:nvPr/>
          </p:nvSpPr>
          <p:spPr>
            <a:xfrm>
              <a:off x="4732762" y="3486675"/>
              <a:ext cx="710451"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Tip9</a:t>
              </a:r>
              <a:endParaRPr lang="en-US" sz="2400" dirty="0">
                <a:solidFill>
                  <a:srgbClr val="FF0000"/>
                </a:solidFill>
                <a:latin typeface="AR BLANCA" panose="02000000000000000000" pitchFamily="2" charset="0"/>
              </a:endParaRPr>
            </a:p>
          </p:txBody>
        </p:sp>
      </p:grpSp>
      <p:grpSp>
        <p:nvGrpSpPr>
          <p:cNvPr id="12" name="Group 11"/>
          <p:cNvGrpSpPr/>
          <p:nvPr/>
        </p:nvGrpSpPr>
        <p:grpSpPr>
          <a:xfrm>
            <a:off x="9426264" y="5016265"/>
            <a:ext cx="2508054" cy="1400476"/>
            <a:chOff x="8885380" y="4684052"/>
            <a:chExt cx="3033205" cy="1889152"/>
          </a:xfrm>
        </p:grpSpPr>
        <p:pic>
          <p:nvPicPr>
            <p:cNvPr id="14" name="Picture 13">
              <a:hlinkClick r:id="rId15"/>
            </p:cNvPr>
            <p:cNvPicPr>
              <a:picLocks noChangeAspect="1"/>
            </p:cNvPicPr>
            <p:nvPr/>
          </p:nvPicPr>
          <p:blipFill rotWithShape="1">
            <a:blip r:embed="rId16" cstate="print">
              <a:extLst>
                <a:ext uri="{28A0092B-C50C-407E-A947-70E740481C1C}">
                  <a14:useLocalDpi xmlns:a14="http://schemas.microsoft.com/office/drawing/2010/main" val="0"/>
                </a:ext>
              </a:extLst>
            </a:blip>
            <a:srcRect b="8841"/>
            <a:stretch/>
          </p:blipFill>
          <p:spPr>
            <a:xfrm rot="21327799">
              <a:off x="9210910" y="4684052"/>
              <a:ext cx="2707675" cy="1889152"/>
            </a:xfrm>
            <a:prstGeom prst="rect">
              <a:avLst/>
            </a:prstGeom>
            <a:ln>
              <a:noFill/>
            </a:ln>
            <a:effectLst>
              <a:outerShdw blurRad="292100" dist="139700" dir="2700000" algn="tl" rotWithShape="0">
                <a:srgbClr val="333333">
                  <a:alpha val="65000"/>
                </a:srgbClr>
              </a:outerShdw>
            </a:effectLst>
          </p:spPr>
        </p:pic>
        <p:pic>
          <p:nvPicPr>
            <p:cNvPr id="15" name="Picture 4" descr="Afbeeldingsresultaat voor klik hier button">
              <a:hlinkClick r:id="rId15"/>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85380" y="5512435"/>
              <a:ext cx="895191" cy="989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hlinkClick r:id="rId9"/>
          </p:cNvPr>
          <p:cNvPicPr>
            <a:picLocks noChangeAspect="1"/>
          </p:cNvPicPr>
          <p:nvPr/>
        </p:nvPicPr>
        <p:blipFill>
          <a:blip r:embed="rId17"/>
          <a:stretch>
            <a:fillRect/>
          </a:stretch>
        </p:blipFill>
        <p:spPr>
          <a:xfrm>
            <a:off x="8611336" y="1094681"/>
            <a:ext cx="1227204" cy="820717"/>
          </a:xfrm>
          <a:prstGeom prst="rect">
            <a:avLst/>
          </a:prstGeom>
        </p:spPr>
      </p:pic>
    </p:spTree>
    <p:extLst>
      <p:ext uri="{BB962C8B-B14F-4D97-AF65-F5344CB8AC3E}">
        <p14:creationId xmlns:p14="http://schemas.microsoft.com/office/powerpoint/2010/main" val="39842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40077" y="-61901"/>
            <a:ext cx="7520007" cy="1138773"/>
          </a:xfrm>
          <a:prstGeom prst="rect">
            <a:avLst/>
          </a:prstGeom>
          <a:noFill/>
        </p:spPr>
        <p:txBody>
          <a:bodyPr wrap="none" rtlCol="0">
            <a:spAutoFit/>
          </a:bodyPr>
          <a:lstStyle/>
          <a:p>
            <a:r>
              <a:rPr lang="en-US" sz="3600" b="1" dirty="0" smtClean="0">
                <a:solidFill>
                  <a:srgbClr val="1AA3F5"/>
                </a:solidFill>
                <a:latin typeface="Arial"/>
              </a:rPr>
              <a:t>CSI – Crime Scene Investigation?</a:t>
            </a:r>
            <a:br>
              <a:rPr lang="en-US" sz="3600" b="1" dirty="0" smtClean="0">
                <a:solidFill>
                  <a:srgbClr val="1AA3F5"/>
                </a:solidFill>
                <a:latin typeface="Arial"/>
              </a:rPr>
            </a:br>
            <a:endParaRPr lang="en-US" sz="3200" b="1" i="1" dirty="0">
              <a:solidFill>
                <a:srgbClr val="002060"/>
              </a:solidFill>
              <a:latin typeface="Arial"/>
            </a:endParaRPr>
          </a:p>
        </p:txBody>
      </p:sp>
      <p:pic>
        <p:nvPicPr>
          <p:cNvPr id="6" name="Picture 5"/>
          <p:cNvPicPr>
            <a:picLocks noChangeAspect="1"/>
          </p:cNvPicPr>
          <p:nvPr/>
        </p:nvPicPr>
        <p:blipFill>
          <a:blip r:embed="rId3">
            <a:duotone>
              <a:prstClr val="black"/>
              <a:schemeClr val="accent2">
                <a:tint val="45000"/>
                <a:satMod val="400000"/>
              </a:schemeClr>
            </a:duotone>
          </a:blip>
          <a:stretch>
            <a:fillRect/>
          </a:stretch>
        </p:blipFill>
        <p:spPr>
          <a:xfrm rot="16200000" flipH="1">
            <a:off x="-517438" y="5449964"/>
            <a:ext cx="1973193" cy="763299"/>
          </a:xfrm>
          <a:prstGeom prst="rect">
            <a:avLst/>
          </a:prstGeom>
        </p:spPr>
      </p:pic>
      <p:pic>
        <p:nvPicPr>
          <p:cNvPr id="3" name="Picture 4"/>
          <p:cNvPicPr>
            <a:picLocks noChangeAspect="1"/>
          </p:cNvPicPr>
          <p:nvPr/>
        </p:nvPicPr>
        <p:blipFill>
          <a:blip r:embed="rId4"/>
          <a:srcRect/>
          <a:stretch>
            <a:fillRect/>
          </a:stretch>
        </p:blipFill>
        <p:spPr bwMode="auto">
          <a:xfrm rot="21194850">
            <a:off x="1475942" y="1201332"/>
            <a:ext cx="3179275" cy="5075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a:srcRect t="71044"/>
          <a:stretch/>
        </p:blipFill>
        <p:spPr>
          <a:xfrm>
            <a:off x="6045" y="5999351"/>
            <a:ext cx="1125188" cy="738797"/>
          </a:xfrm>
          <a:prstGeom prst="rect">
            <a:avLst/>
          </a:prstGeom>
        </p:spPr>
      </p:pic>
      <p:pic>
        <p:nvPicPr>
          <p:cNvPr id="5" name="Picture 4"/>
          <p:cNvPicPr>
            <a:picLocks noChangeAspect="1"/>
          </p:cNvPicPr>
          <p:nvPr/>
        </p:nvPicPr>
        <p:blipFill rotWithShape="1">
          <a:blip r:embed="rId5"/>
          <a:srcRect b="31232"/>
          <a:stretch/>
        </p:blipFill>
        <p:spPr>
          <a:xfrm rot="6735205">
            <a:off x="785902" y="5491462"/>
            <a:ext cx="1125188" cy="1754572"/>
          </a:xfrm>
          <a:prstGeom prst="rect">
            <a:avLst/>
          </a:prstGeom>
        </p:spPr>
      </p:pic>
      <p:pic>
        <p:nvPicPr>
          <p:cNvPr id="7" name="Picture 6"/>
          <p:cNvPicPr>
            <a:picLocks noChangeAspect="1"/>
          </p:cNvPicPr>
          <p:nvPr/>
        </p:nvPicPr>
        <p:blipFill>
          <a:blip r:embed="rId6"/>
          <a:stretch>
            <a:fillRect/>
          </a:stretch>
        </p:blipFill>
        <p:spPr>
          <a:xfrm rot="21177198">
            <a:off x="1351573" y="2493506"/>
            <a:ext cx="3282894" cy="2859295"/>
          </a:xfrm>
          <a:prstGeom prst="rect">
            <a:avLst/>
          </a:prstGeom>
        </p:spPr>
      </p:pic>
      <p:sp>
        <p:nvSpPr>
          <p:cNvPr id="11" name="Rectangle 10"/>
          <p:cNvSpPr/>
          <p:nvPr/>
        </p:nvSpPr>
        <p:spPr>
          <a:xfrm>
            <a:off x="6640508" y="1207150"/>
            <a:ext cx="4403198" cy="2585323"/>
          </a:xfrm>
          <a:prstGeom prst="rect">
            <a:avLst/>
          </a:prstGeom>
        </p:spPr>
        <p:txBody>
          <a:bodyPr wrap="square">
            <a:spAutoFit/>
          </a:bodyPr>
          <a:lstStyle/>
          <a:p>
            <a:pPr marL="285750" indent="-285750">
              <a:buClr>
                <a:srgbClr val="C00000"/>
              </a:buClr>
              <a:buSzPct val="120000"/>
              <a:buFont typeface="Wingdings" panose="05000000000000000000" pitchFamily="2" charset="2"/>
              <a:buChar char="ý"/>
            </a:pPr>
            <a:r>
              <a:rPr lang="en-US" b="1" i="0" dirty="0" smtClean="0">
                <a:solidFill>
                  <a:srgbClr val="333132"/>
                </a:solidFill>
                <a:effectLst/>
                <a:latin typeface="Muli"/>
              </a:rPr>
              <a:t>McKinsey:</a:t>
            </a:r>
            <a:br>
              <a:rPr lang="en-US" b="1" i="0" dirty="0" smtClean="0">
                <a:solidFill>
                  <a:srgbClr val="333132"/>
                </a:solidFill>
                <a:effectLst/>
                <a:latin typeface="Muli"/>
              </a:rPr>
            </a:br>
            <a:r>
              <a:rPr lang="en-US" b="0" i="0" dirty="0" smtClean="0">
                <a:solidFill>
                  <a:srgbClr val="333132"/>
                </a:solidFill>
                <a:effectLst/>
                <a:latin typeface="Muli"/>
              </a:rPr>
              <a:t>‘Misstep number 7 </a:t>
            </a:r>
            <a:br>
              <a:rPr lang="en-US" b="0" i="0" dirty="0" smtClean="0">
                <a:solidFill>
                  <a:srgbClr val="333132"/>
                </a:solidFill>
                <a:effectLst/>
                <a:latin typeface="Muli"/>
              </a:rPr>
            </a:br>
            <a:r>
              <a:rPr lang="en-US" b="0" i="0" dirty="0" smtClean="0">
                <a:solidFill>
                  <a:srgbClr val="333132"/>
                </a:solidFill>
                <a:effectLst/>
                <a:latin typeface="Muli"/>
              </a:rPr>
              <a:t>Not infusing experimentation and iteration into the DNA’</a:t>
            </a:r>
            <a:r>
              <a:rPr lang="en-US" b="1" i="0" dirty="0" smtClean="0">
                <a:solidFill>
                  <a:srgbClr val="333132"/>
                </a:solidFill>
                <a:effectLst/>
                <a:latin typeface="Muli"/>
              </a:rPr>
              <a:t> ( Culture)</a:t>
            </a:r>
          </a:p>
          <a:p>
            <a:pPr marL="285750" indent="-285750">
              <a:buClr>
                <a:srgbClr val="C00000"/>
              </a:buClr>
              <a:buSzPct val="120000"/>
              <a:buFont typeface="Wingdings" panose="05000000000000000000" pitchFamily="2" charset="2"/>
              <a:buChar char="ý"/>
            </a:pPr>
            <a:r>
              <a:rPr lang="en-US" b="1" dirty="0">
                <a:solidFill>
                  <a:srgbClr val="333132"/>
                </a:solidFill>
                <a:latin typeface="Muli"/>
              </a:rPr>
              <a:t>BCG:</a:t>
            </a:r>
            <a:r>
              <a:rPr lang="en-US" dirty="0">
                <a:solidFill>
                  <a:srgbClr val="333132"/>
                </a:solidFill>
                <a:latin typeface="Muli"/>
              </a:rPr>
              <a:t> ‘An agile governance mindset’ that includes ‘adapt to changing contexts’, ‘address roadblocks quickly’, ‘fail-fast-learn’</a:t>
            </a:r>
          </a:p>
          <a:p>
            <a:pPr marL="285750" indent="-285750">
              <a:buClr>
                <a:srgbClr val="C00000"/>
              </a:buClr>
              <a:buSzPct val="120000"/>
              <a:buFont typeface="Wingdings" panose="05000000000000000000" pitchFamily="2" charset="2"/>
              <a:buChar char="ý"/>
            </a:pPr>
            <a:endParaRPr lang="en-US" b="0" i="0" dirty="0">
              <a:solidFill>
                <a:srgbClr val="333132"/>
              </a:solidFill>
              <a:effectLst/>
              <a:latin typeface="Muli"/>
            </a:endParaRPr>
          </a:p>
        </p:txBody>
      </p:sp>
      <p:grpSp>
        <p:nvGrpSpPr>
          <p:cNvPr id="12" name="Group 11"/>
          <p:cNvGrpSpPr/>
          <p:nvPr/>
        </p:nvGrpSpPr>
        <p:grpSpPr>
          <a:xfrm>
            <a:off x="371559" y="2417259"/>
            <a:ext cx="4176453" cy="2947728"/>
            <a:chOff x="855126" y="1900379"/>
            <a:chExt cx="4176453" cy="2947728"/>
          </a:xfrm>
        </p:grpSpPr>
        <p:sp>
          <p:nvSpPr>
            <p:cNvPr id="13" name="Rounded Rectangle 12"/>
            <p:cNvSpPr/>
            <p:nvPr/>
          </p:nvSpPr>
          <p:spPr>
            <a:xfrm rot="21186765">
              <a:off x="2104813" y="1995606"/>
              <a:ext cx="2926766" cy="2852501"/>
            </a:xfrm>
            <a:prstGeom prst="roundRect">
              <a:avLst>
                <a:gd name="adj" fmla="val 7760"/>
              </a:avLst>
            </a:prstGeom>
            <a:solidFill>
              <a:srgbClr val="5AADE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effectLst>
                    <a:outerShdw blurRad="38100" dist="38100" dir="2700000" algn="tl">
                      <a:srgbClr val="000000">
                        <a:alpha val="43137"/>
                      </a:srgbClr>
                    </a:outerShdw>
                  </a:effectLst>
                </a:rPr>
                <a:t>5. </a:t>
              </a:r>
              <a:r>
                <a:rPr lang="en-US" sz="2600" b="1" dirty="0">
                  <a:effectLst>
                    <a:outerShdw blurRad="38100" dist="38100" dir="2700000" algn="tl">
                      <a:srgbClr val="000000">
                        <a:alpha val="43137"/>
                      </a:srgbClr>
                    </a:outerShdw>
                  </a:effectLst>
                </a:rPr>
                <a:t>It is not about ‘Implementation’! Continual learning and improving are core capabilities</a:t>
              </a:r>
              <a:endParaRPr lang="en-US" sz="2600" dirty="0">
                <a:effectLst>
                  <a:outerShdw blurRad="38100" dist="38100" dir="2700000" algn="tl">
                    <a:srgbClr val="000000">
                      <a:alpha val="43137"/>
                    </a:srgbClr>
                  </a:outerShdw>
                </a:effectLst>
              </a:endParaRPr>
            </a:p>
          </p:txBody>
        </p:sp>
        <p:pic>
          <p:nvPicPr>
            <p:cNvPr id="14" name="Picture 13">
              <a:hlinkClick r:id="rId7"/>
            </p:cNvPr>
            <p:cNvPicPr>
              <a:picLocks noChangeAspect="1"/>
            </p:cNvPicPr>
            <p:nvPr/>
          </p:nvPicPr>
          <p:blipFill rotWithShape="1">
            <a:blip r:embed="rId8"/>
            <a:srcRect r="8399" b="15107"/>
            <a:stretch/>
          </p:blipFill>
          <p:spPr>
            <a:xfrm rot="19685641">
              <a:off x="855126" y="1900379"/>
              <a:ext cx="1512988" cy="696525"/>
            </a:xfrm>
            <a:prstGeom prst="rect">
              <a:avLst/>
            </a:prstGeom>
            <a:ln>
              <a:noFill/>
            </a:ln>
            <a:effectLst>
              <a:outerShdw blurRad="292100" dist="139700" dir="2700000" algn="tl" rotWithShape="0">
                <a:srgbClr val="333333">
                  <a:alpha val="65000"/>
                </a:srgbClr>
              </a:outerShdw>
            </a:effectLst>
          </p:spPr>
        </p:pic>
      </p:grpSp>
      <p:pic>
        <p:nvPicPr>
          <p:cNvPr id="8" name="Shape 526"/>
          <p:cNvPicPr preferRelativeResize="0"/>
          <p:nvPr/>
        </p:nvPicPr>
        <p:blipFill rotWithShape="1">
          <a:blip r:embed="rId9">
            <a:alphaModFix/>
          </a:blip>
          <a:srcRect/>
          <a:stretch/>
        </p:blipFill>
        <p:spPr>
          <a:xfrm>
            <a:off x="3122729" y="4238310"/>
            <a:ext cx="4122433" cy="2363324"/>
          </a:xfrm>
          <a:prstGeom prst="rect">
            <a:avLst/>
          </a:prstGeom>
          <a:noFill/>
          <a:ln>
            <a:noFill/>
          </a:ln>
        </p:spPr>
      </p:pic>
      <p:sp>
        <p:nvSpPr>
          <p:cNvPr id="9" name="Rectangle 8"/>
          <p:cNvSpPr/>
          <p:nvPr/>
        </p:nvSpPr>
        <p:spPr>
          <a:xfrm>
            <a:off x="5120248" y="5066029"/>
            <a:ext cx="1077539" cy="707886"/>
          </a:xfrm>
          <a:prstGeom prst="rect">
            <a:avLst/>
          </a:prstGeom>
        </p:spPr>
        <p:txBody>
          <a:bodyPr wrap="none">
            <a:spAutoFit/>
          </a:bodyPr>
          <a:lstStyle/>
          <a:p>
            <a:r>
              <a:rPr lang="en-US" sz="4000" b="1" dirty="0">
                <a:solidFill>
                  <a:srgbClr val="D76F5F"/>
                </a:solidFill>
                <a:latin typeface="Calibri" panose="020F0502020204030204" pitchFamily="34" charset="0"/>
                <a:ea typeface="Calibri" panose="020F0502020204030204" pitchFamily="34" charset="0"/>
                <a:cs typeface="Times New Roman" panose="02020603050405020304" pitchFamily="18" charset="0"/>
              </a:rPr>
              <a:t>29%</a:t>
            </a:r>
            <a:endParaRPr lang="en-US" sz="4000" dirty="0">
              <a:solidFill>
                <a:srgbClr val="D76F5F"/>
              </a:solidFill>
            </a:endParaRPr>
          </a:p>
        </p:txBody>
      </p:sp>
      <p:sp>
        <p:nvSpPr>
          <p:cNvPr id="2" name="Rectangle 1"/>
          <p:cNvSpPr/>
          <p:nvPr/>
        </p:nvSpPr>
        <p:spPr>
          <a:xfrm>
            <a:off x="6567938" y="5194952"/>
            <a:ext cx="5080422" cy="1477328"/>
          </a:xfrm>
          <a:prstGeom prst="rect">
            <a:avLst/>
          </a:prstGeom>
        </p:spPr>
        <p:txBody>
          <a:bodyPr wrap="square">
            <a:spAutoFit/>
          </a:bodyPr>
          <a:lstStyle/>
          <a:p>
            <a:pPr algn="ctr" fontAlgn="base">
              <a:buClr>
                <a:srgbClr val="7030A0"/>
              </a:buClr>
            </a:pPr>
            <a:r>
              <a:rPr lang="en-US" b="1" dirty="0" smtClean="0">
                <a:solidFill>
                  <a:schemeClr val="accent5">
                    <a:lumMod val="50000"/>
                  </a:schemeClr>
                </a:solidFill>
                <a:latin typeface="raleway"/>
              </a:rPr>
              <a:t>“</a:t>
            </a:r>
            <a:r>
              <a:rPr lang="en-US" b="1" i="1" dirty="0" smtClean="0">
                <a:solidFill>
                  <a:schemeClr val="accent5">
                    <a:lumMod val="50000"/>
                  </a:schemeClr>
                </a:solidFill>
                <a:latin typeface="raleway"/>
              </a:rPr>
              <a:t>The Governing body should also have visibility of the outcomes of  </a:t>
            </a:r>
            <a:br>
              <a:rPr lang="en-US" b="1" i="1" dirty="0" smtClean="0">
                <a:solidFill>
                  <a:schemeClr val="accent5">
                    <a:lumMod val="50000"/>
                  </a:schemeClr>
                </a:solidFill>
                <a:latin typeface="raleway"/>
              </a:rPr>
            </a:br>
            <a:r>
              <a:rPr lang="en-US" b="1" i="1" dirty="0" smtClean="0">
                <a:solidFill>
                  <a:schemeClr val="accent5">
                    <a:lumMod val="50000"/>
                  </a:schemeClr>
                </a:solidFill>
                <a:latin typeface="raleway"/>
              </a:rPr>
              <a:t>continual improvement activities and the measurement of value for the organization</a:t>
            </a:r>
            <a:r>
              <a:rPr lang="en-US" b="1" dirty="0" smtClean="0">
                <a:solidFill>
                  <a:schemeClr val="accent5">
                    <a:lumMod val="50000"/>
                  </a:schemeClr>
                </a:solidFill>
                <a:latin typeface="raleway"/>
              </a:rPr>
              <a:t>...”</a:t>
            </a:r>
            <a:endParaRPr lang="en-US" b="1" dirty="0">
              <a:solidFill>
                <a:schemeClr val="accent5">
                  <a:lumMod val="50000"/>
                </a:schemeClr>
              </a:solidFill>
              <a:latin typeface="raleway"/>
            </a:endParaRPr>
          </a:p>
        </p:txBody>
      </p:sp>
      <p:sp>
        <p:nvSpPr>
          <p:cNvPr id="10" name="Rectangle 9"/>
          <p:cNvSpPr/>
          <p:nvPr/>
        </p:nvSpPr>
        <p:spPr>
          <a:xfrm>
            <a:off x="6954841" y="3708911"/>
            <a:ext cx="5038950" cy="1477328"/>
          </a:xfrm>
          <a:prstGeom prst="rect">
            <a:avLst/>
          </a:prstGeom>
        </p:spPr>
        <p:txBody>
          <a:bodyPr wrap="square">
            <a:spAutoFit/>
          </a:bodyPr>
          <a:lstStyle/>
          <a:p>
            <a:pPr fontAlgn="base">
              <a:buClr>
                <a:srgbClr val="7030A0"/>
              </a:buClr>
            </a:pPr>
            <a:r>
              <a:rPr lang="en-US" b="1" dirty="0" smtClean="0">
                <a:solidFill>
                  <a:schemeClr val="accent5">
                    <a:lumMod val="50000"/>
                  </a:schemeClr>
                </a:solidFill>
                <a:latin typeface="raleway"/>
              </a:rPr>
              <a:t>Governance</a:t>
            </a:r>
            <a:r>
              <a:rPr lang="en-US" dirty="0" smtClean="0">
                <a:solidFill>
                  <a:schemeClr val="accent5">
                    <a:lumMod val="50000"/>
                  </a:schemeClr>
                </a:solidFill>
                <a:latin typeface="raleway"/>
              </a:rPr>
              <a:t>:  </a:t>
            </a:r>
            <a:r>
              <a:rPr lang="en-US" dirty="0">
                <a:solidFill>
                  <a:schemeClr val="accent5">
                    <a:lumMod val="50000"/>
                  </a:schemeClr>
                </a:solidFill>
                <a:latin typeface="raleway"/>
              </a:rPr>
              <a:t>“...a person or group of people who are accountable at </a:t>
            </a:r>
            <a:r>
              <a:rPr lang="en-US" dirty="0" smtClean="0">
                <a:solidFill>
                  <a:schemeClr val="accent5">
                    <a:lumMod val="50000"/>
                  </a:schemeClr>
                </a:solidFill>
                <a:latin typeface="raleway"/>
              </a:rPr>
              <a:t>the </a:t>
            </a:r>
            <a:r>
              <a:rPr lang="en-US" dirty="0">
                <a:solidFill>
                  <a:schemeClr val="accent5">
                    <a:lumMod val="50000"/>
                  </a:schemeClr>
                </a:solidFill>
                <a:latin typeface="raleway"/>
              </a:rPr>
              <a:t>highest level for the </a:t>
            </a:r>
            <a:r>
              <a:rPr lang="en-US" b="1" dirty="0" smtClean="0">
                <a:solidFill>
                  <a:schemeClr val="accent5">
                    <a:lumMod val="50000"/>
                  </a:schemeClr>
                </a:solidFill>
                <a:latin typeface="raleway"/>
              </a:rPr>
              <a:t>performance</a:t>
            </a:r>
            <a:r>
              <a:rPr lang="en-US" dirty="0" smtClean="0">
                <a:solidFill>
                  <a:schemeClr val="accent5">
                    <a:lumMod val="50000"/>
                  </a:schemeClr>
                </a:solidFill>
                <a:latin typeface="raleway"/>
              </a:rPr>
              <a:t> </a:t>
            </a:r>
            <a:r>
              <a:rPr lang="en-US" dirty="0">
                <a:solidFill>
                  <a:schemeClr val="accent5">
                    <a:lumMod val="50000"/>
                  </a:schemeClr>
                </a:solidFill>
                <a:latin typeface="raleway"/>
              </a:rPr>
              <a:t>and conformance of the organization”</a:t>
            </a:r>
            <a:br>
              <a:rPr lang="en-US" dirty="0">
                <a:solidFill>
                  <a:schemeClr val="accent5">
                    <a:lumMod val="50000"/>
                  </a:schemeClr>
                </a:solidFill>
                <a:latin typeface="raleway"/>
              </a:rPr>
            </a:br>
            <a:endParaRPr lang="en-US" dirty="0">
              <a:solidFill>
                <a:schemeClr val="accent5">
                  <a:lumMod val="50000"/>
                </a:schemeClr>
              </a:solidFill>
              <a:latin typeface="raleway"/>
            </a:endParaRPr>
          </a:p>
        </p:txBody>
      </p:sp>
      <p:sp>
        <p:nvSpPr>
          <p:cNvPr id="25" name="TextBox 24"/>
          <p:cNvSpPr txBox="1"/>
          <p:nvPr/>
        </p:nvSpPr>
        <p:spPr>
          <a:xfrm>
            <a:off x="2192496" y="-112933"/>
            <a:ext cx="5827236" cy="1138773"/>
          </a:xfrm>
          <a:prstGeom prst="rect">
            <a:avLst/>
          </a:prstGeom>
          <a:noFill/>
        </p:spPr>
        <p:txBody>
          <a:bodyPr wrap="none" rtlCol="0">
            <a:spAutoFit/>
          </a:bodyPr>
          <a:lstStyle/>
          <a:p>
            <a:r>
              <a:rPr lang="en-US" sz="3600" b="1" dirty="0" smtClean="0">
                <a:solidFill>
                  <a:srgbClr val="1AA3F5"/>
                </a:solidFill>
                <a:latin typeface="Arial"/>
              </a:rPr>
              <a:t/>
            </a:r>
            <a:br>
              <a:rPr lang="en-US" sz="3600" b="1" dirty="0" smtClean="0">
                <a:solidFill>
                  <a:srgbClr val="1AA3F5"/>
                </a:solidFill>
                <a:latin typeface="Arial"/>
              </a:rPr>
            </a:br>
            <a:r>
              <a:rPr lang="en-US" sz="3200" b="1" i="1" dirty="0" smtClean="0">
                <a:solidFill>
                  <a:srgbClr val="1AA3F5"/>
                </a:solidFill>
                <a:latin typeface="Arial"/>
              </a:rPr>
              <a:t>….It is if you are not doing it!</a:t>
            </a:r>
            <a:endParaRPr lang="en-US" sz="3200" b="1" i="1" dirty="0">
              <a:solidFill>
                <a:srgbClr val="002060"/>
              </a:solidFill>
              <a:latin typeface="Arial"/>
            </a:endParaRPr>
          </a:p>
        </p:txBody>
      </p:sp>
      <p:grpSp>
        <p:nvGrpSpPr>
          <p:cNvPr id="27" name="Group 26"/>
          <p:cNvGrpSpPr/>
          <p:nvPr/>
        </p:nvGrpSpPr>
        <p:grpSpPr>
          <a:xfrm>
            <a:off x="9321087" y="224162"/>
            <a:ext cx="2460510" cy="2209892"/>
            <a:chOff x="9451713" y="224162"/>
            <a:chExt cx="2460510" cy="2209892"/>
          </a:xfrm>
        </p:grpSpPr>
        <p:grpSp>
          <p:nvGrpSpPr>
            <p:cNvPr id="24" name="Group 23"/>
            <p:cNvGrpSpPr/>
            <p:nvPr/>
          </p:nvGrpSpPr>
          <p:grpSpPr>
            <a:xfrm>
              <a:off x="9451713" y="224162"/>
              <a:ext cx="2460510" cy="2209892"/>
              <a:chOff x="9132429" y="455784"/>
              <a:chExt cx="2460510" cy="2209892"/>
            </a:xfrm>
          </p:grpSpPr>
          <p:pic>
            <p:nvPicPr>
              <p:cNvPr id="21" name="Picture 20"/>
              <p:cNvPicPr>
                <a:picLocks noChangeAspect="1"/>
              </p:cNvPicPr>
              <p:nvPr/>
            </p:nvPicPr>
            <p:blipFill>
              <a:blip r:embed="rId10"/>
              <a:stretch>
                <a:fillRect/>
              </a:stretch>
            </p:blipFill>
            <p:spPr>
              <a:xfrm rot="20878765">
                <a:off x="9132429" y="554831"/>
                <a:ext cx="2460510" cy="2110845"/>
              </a:xfrm>
              <a:prstGeom prst="rect">
                <a:avLst/>
              </a:prstGeom>
            </p:spPr>
          </p:pic>
          <p:sp>
            <p:nvSpPr>
              <p:cNvPr id="22" name="Rectangle 21"/>
              <p:cNvSpPr/>
              <p:nvPr/>
            </p:nvSpPr>
            <p:spPr>
              <a:xfrm rot="20908981">
                <a:off x="9550716" y="455784"/>
                <a:ext cx="1966345" cy="118144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11"/>
              <a:srcRect l="16003" t="22222" r="14492" b="32500"/>
              <a:stretch/>
            </p:blipFill>
            <p:spPr>
              <a:xfrm rot="10490336">
                <a:off x="9219924" y="488729"/>
                <a:ext cx="645330" cy="381119"/>
              </a:xfrm>
              <a:prstGeom prst="rect">
                <a:avLst/>
              </a:prstGeom>
            </p:spPr>
          </p:pic>
        </p:grpSp>
        <p:pic>
          <p:nvPicPr>
            <p:cNvPr id="26" name="Picture 25"/>
            <p:cNvPicPr>
              <a:picLocks noChangeAspect="1"/>
            </p:cNvPicPr>
            <p:nvPr/>
          </p:nvPicPr>
          <p:blipFill>
            <a:blip r:embed="rId12"/>
            <a:stretch>
              <a:fillRect/>
            </a:stretch>
          </p:blipFill>
          <p:spPr>
            <a:xfrm rot="20901244">
              <a:off x="10031970" y="1113504"/>
              <a:ext cx="1831169" cy="172056"/>
            </a:xfrm>
            <a:prstGeom prst="rect">
              <a:avLst/>
            </a:prstGeom>
          </p:spPr>
        </p:pic>
      </p:grpSp>
    </p:spTree>
    <p:extLst>
      <p:ext uri="{BB962C8B-B14F-4D97-AF65-F5344CB8AC3E}">
        <p14:creationId xmlns:p14="http://schemas.microsoft.com/office/powerpoint/2010/main" val="254495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9" grpId="0"/>
      <p:bldP spid="2" grpId="0"/>
      <p:bldP spid="10"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25641" y="128590"/>
            <a:ext cx="4612994" cy="629019"/>
          </a:xfrm>
          <a:prstGeom prst="rect">
            <a:avLst/>
          </a:prstGeom>
          <a:noFill/>
        </p:spPr>
        <p:txBody>
          <a:bodyPr wrap="none" lIns="74295" tIns="37148" rIns="74295" bIns="37148">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1AA3F5"/>
                </a:solidFill>
                <a:latin typeface="Arial"/>
              </a:rPr>
              <a:t>Transfer of Learning</a:t>
            </a:r>
          </a:p>
        </p:txBody>
      </p:sp>
      <p:pic>
        <p:nvPicPr>
          <p:cNvPr id="4" name="Picture 3"/>
          <p:cNvPicPr>
            <a:picLocks noChangeAspect="1"/>
          </p:cNvPicPr>
          <p:nvPr/>
        </p:nvPicPr>
        <p:blipFill>
          <a:blip r:embed="rId3"/>
          <a:stretch>
            <a:fillRect/>
          </a:stretch>
        </p:blipFill>
        <p:spPr>
          <a:xfrm rot="21090286">
            <a:off x="682217" y="1864223"/>
            <a:ext cx="6256245" cy="4110861"/>
          </a:xfrm>
          <a:prstGeom prst="rect">
            <a:avLst/>
          </a:prstGeom>
        </p:spPr>
      </p:pic>
      <p:pic>
        <p:nvPicPr>
          <p:cNvPr id="8" name="Picture 7"/>
          <p:cNvPicPr>
            <a:picLocks noChangeAspect="1"/>
          </p:cNvPicPr>
          <p:nvPr/>
        </p:nvPicPr>
        <p:blipFill>
          <a:blip r:embed="rId4"/>
          <a:stretch>
            <a:fillRect/>
          </a:stretch>
        </p:blipFill>
        <p:spPr>
          <a:xfrm rot="21100502">
            <a:off x="1285518" y="3026054"/>
            <a:ext cx="5459236" cy="2135876"/>
          </a:xfrm>
          <a:prstGeom prst="rect">
            <a:avLst/>
          </a:prstGeom>
        </p:spPr>
      </p:pic>
      <p:grpSp>
        <p:nvGrpSpPr>
          <p:cNvPr id="9" name="Group 8"/>
          <p:cNvGrpSpPr/>
          <p:nvPr/>
        </p:nvGrpSpPr>
        <p:grpSpPr>
          <a:xfrm>
            <a:off x="2285452" y="3633862"/>
            <a:ext cx="1980276" cy="1674674"/>
            <a:chOff x="1741834" y="3174545"/>
            <a:chExt cx="1980276" cy="1674674"/>
          </a:xfrm>
        </p:grpSpPr>
        <p:sp>
          <p:nvSpPr>
            <p:cNvPr id="10" name="Left Arrow 9"/>
            <p:cNvSpPr/>
            <p:nvPr/>
          </p:nvSpPr>
          <p:spPr>
            <a:xfrm rot="7748247">
              <a:off x="3094474" y="3406271"/>
              <a:ext cx="859361" cy="395910"/>
            </a:xfrm>
            <a:prstGeom prst="leftArrow">
              <a:avLst/>
            </a:prstGeom>
            <a:solidFill>
              <a:srgbClr val="FFC000"/>
            </a:solidFill>
            <a:ln>
              <a:solidFill>
                <a:srgbClr val="C0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t="56322" r="-6306"/>
            <a:stretch/>
          </p:blipFill>
          <p:spPr>
            <a:xfrm rot="19398409">
              <a:off x="1741834" y="4258521"/>
              <a:ext cx="1242499" cy="590698"/>
            </a:xfrm>
            <a:prstGeom prst="rect">
              <a:avLst/>
            </a:prstGeom>
          </p:spPr>
        </p:pic>
      </p:grpSp>
      <p:grpSp>
        <p:nvGrpSpPr>
          <p:cNvPr id="12" name="Group 11"/>
          <p:cNvGrpSpPr/>
          <p:nvPr/>
        </p:nvGrpSpPr>
        <p:grpSpPr>
          <a:xfrm>
            <a:off x="4914640" y="2886960"/>
            <a:ext cx="1525515" cy="1767417"/>
            <a:chOff x="4371022" y="2427643"/>
            <a:chExt cx="1525515" cy="1767417"/>
          </a:xfrm>
        </p:grpSpPr>
        <p:sp>
          <p:nvSpPr>
            <p:cNvPr id="13" name="Curved Down Arrow 12"/>
            <p:cNvSpPr/>
            <p:nvPr/>
          </p:nvSpPr>
          <p:spPr>
            <a:xfrm rot="4986788">
              <a:off x="4852643" y="3151166"/>
              <a:ext cx="1447392" cy="640396"/>
            </a:xfrm>
            <a:prstGeom prst="curvedDownArrow">
              <a:avLst>
                <a:gd name="adj1" fmla="val 25000"/>
                <a:gd name="adj2" fmla="val 76399"/>
                <a:gd name="adj3" fmla="val 25000"/>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rotWithShape="1">
            <a:blip r:embed="rId6"/>
            <a:srcRect t="49374" r="-5201"/>
            <a:stretch/>
          </p:blipFill>
          <p:spPr>
            <a:xfrm rot="12920386">
              <a:off x="4371022" y="2427643"/>
              <a:ext cx="808202" cy="752357"/>
            </a:xfrm>
            <a:prstGeom prst="rect">
              <a:avLst/>
            </a:prstGeom>
          </p:spPr>
        </p:pic>
      </p:grpSp>
      <p:grpSp>
        <p:nvGrpSpPr>
          <p:cNvPr id="15" name="Group 14"/>
          <p:cNvGrpSpPr/>
          <p:nvPr/>
        </p:nvGrpSpPr>
        <p:grpSpPr>
          <a:xfrm>
            <a:off x="3626674" y="3880884"/>
            <a:ext cx="2067488" cy="923397"/>
            <a:chOff x="3083056" y="3421567"/>
            <a:chExt cx="2067488" cy="923397"/>
          </a:xfrm>
        </p:grpSpPr>
        <p:sp>
          <p:nvSpPr>
            <p:cNvPr id="16" name="Left Arrow 15"/>
            <p:cNvSpPr/>
            <p:nvPr/>
          </p:nvSpPr>
          <p:spPr>
            <a:xfrm rot="2218328">
              <a:off x="3083056" y="3421567"/>
              <a:ext cx="859361" cy="395910"/>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7"/>
            <a:srcRect r="33885"/>
            <a:stretch/>
          </p:blipFill>
          <p:spPr>
            <a:xfrm rot="20563870">
              <a:off x="4008722" y="3563200"/>
              <a:ext cx="1141822" cy="781764"/>
            </a:xfrm>
            <a:prstGeom prst="rect">
              <a:avLst/>
            </a:prstGeom>
          </p:spPr>
        </p:pic>
      </p:grpSp>
      <p:grpSp>
        <p:nvGrpSpPr>
          <p:cNvPr id="18" name="Group 17"/>
          <p:cNvGrpSpPr/>
          <p:nvPr/>
        </p:nvGrpSpPr>
        <p:grpSpPr>
          <a:xfrm>
            <a:off x="1361615" y="3414088"/>
            <a:ext cx="2057358" cy="1919075"/>
            <a:chOff x="817997" y="2954771"/>
            <a:chExt cx="2057358" cy="1919075"/>
          </a:xfrm>
        </p:grpSpPr>
        <p:sp>
          <p:nvSpPr>
            <p:cNvPr id="19" name="Curved Down Arrow 18"/>
            <p:cNvSpPr/>
            <p:nvPr/>
          </p:nvSpPr>
          <p:spPr>
            <a:xfrm rot="4690097" flipV="1">
              <a:off x="435116" y="3843318"/>
              <a:ext cx="1413409" cy="647647"/>
            </a:xfrm>
            <a:prstGeom prst="curvedDownArrow">
              <a:avLst>
                <a:gd name="adj1" fmla="val 25000"/>
                <a:gd name="adj2" fmla="val 76399"/>
                <a:gd name="adj3" fmla="val 25000"/>
              </a:avLst>
            </a:prstGeom>
            <a:solidFill>
              <a:srgbClr val="FFC000"/>
            </a:solidFill>
            <a:ln>
              <a:solidFill>
                <a:srgbClr val="C0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p:cNvPicPr>
              <a:picLocks noChangeAspect="1"/>
            </p:cNvPicPr>
            <p:nvPr/>
          </p:nvPicPr>
          <p:blipFill rotWithShape="1">
            <a:blip r:embed="rId8"/>
            <a:srcRect t="52190" r="2124"/>
            <a:stretch/>
          </p:blipFill>
          <p:spPr>
            <a:xfrm rot="9760282">
              <a:off x="1493734" y="2954771"/>
              <a:ext cx="1381621" cy="511348"/>
            </a:xfrm>
            <a:prstGeom prst="rect">
              <a:avLst/>
            </a:prstGeom>
          </p:spPr>
        </p:pic>
      </p:grpSp>
      <p:grpSp>
        <p:nvGrpSpPr>
          <p:cNvPr id="23" name="Group 22"/>
          <p:cNvGrpSpPr/>
          <p:nvPr/>
        </p:nvGrpSpPr>
        <p:grpSpPr>
          <a:xfrm>
            <a:off x="7254646" y="385778"/>
            <a:ext cx="3765591" cy="3877610"/>
            <a:chOff x="4641196" y="3187885"/>
            <a:chExt cx="3765591" cy="3877610"/>
          </a:xfrm>
        </p:grpSpPr>
        <p:grpSp>
          <p:nvGrpSpPr>
            <p:cNvPr id="24" name="Group 23"/>
            <p:cNvGrpSpPr/>
            <p:nvPr/>
          </p:nvGrpSpPr>
          <p:grpSpPr>
            <a:xfrm>
              <a:off x="4641196" y="3187885"/>
              <a:ext cx="3765591" cy="3877610"/>
              <a:chOff x="4641196" y="3187885"/>
              <a:chExt cx="3765591" cy="3877610"/>
            </a:xfrm>
          </p:grpSpPr>
          <p:pic>
            <p:nvPicPr>
              <p:cNvPr id="26" name="Picture 25"/>
              <p:cNvPicPr>
                <a:picLocks noChangeAspect="1"/>
              </p:cNvPicPr>
              <p:nvPr/>
            </p:nvPicPr>
            <p:blipFill>
              <a:blip r:embed="rId9"/>
              <a:stretch>
                <a:fillRect/>
              </a:stretch>
            </p:blipFill>
            <p:spPr>
              <a:xfrm>
                <a:off x="4641196" y="3187885"/>
                <a:ext cx="3765591" cy="3877610"/>
              </a:xfrm>
              <a:prstGeom prst="rect">
                <a:avLst/>
              </a:prstGeom>
            </p:spPr>
          </p:pic>
          <p:sp>
            <p:nvSpPr>
              <p:cNvPr id="27" name="TextBox 26"/>
              <p:cNvSpPr txBox="1"/>
              <p:nvPr/>
            </p:nvSpPr>
            <p:spPr>
              <a:xfrm rot="21408210">
                <a:off x="4703288" y="3968409"/>
                <a:ext cx="3244799" cy="1477328"/>
              </a:xfrm>
              <a:prstGeom prst="rect">
                <a:avLst/>
              </a:prstGeom>
              <a:noFill/>
            </p:spPr>
            <p:txBody>
              <a:bodyPr wrap="none" rtlCol="0">
                <a:spAutoFit/>
              </a:bodyPr>
              <a:lstStyle/>
              <a:p>
                <a:pPr marL="285750" indent="-285750">
                  <a:buClr>
                    <a:srgbClr val="00B050"/>
                  </a:buClr>
                  <a:buFont typeface="Wingdings" panose="05000000000000000000" pitchFamily="2" charset="2"/>
                  <a:buChar char="ü"/>
                </a:pPr>
                <a:r>
                  <a:rPr lang="en-US" dirty="0" smtClean="0">
                    <a:latin typeface="Comic Sans MS" panose="030F0702030302020204" pitchFamily="66" charset="0"/>
                  </a:rPr>
                  <a:t>Make Progress iteratively</a:t>
                </a:r>
                <a:br>
                  <a:rPr lang="en-US" dirty="0" smtClean="0">
                    <a:latin typeface="Comic Sans MS" panose="030F0702030302020204" pitchFamily="66" charset="0"/>
                  </a:rPr>
                </a:br>
                <a:r>
                  <a:rPr lang="en-US" dirty="0" smtClean="0">
                    <a:latin typeface="Comic Sans MS" panose="030F0702030302020204" pitchFamily="66" charset="0"/>
                  </a:rPr>
                  <a:t>with feedback a </a:t>
                </a:r>
                <a:r>
                  <a:rPr lang="en-US" b="1" dirty="0" smtClean="0">
                    <a:latin typeface="Comic Sans MS" panose="030F0702030302020204" pitchFamily="66" charset="0"/>
                  </a:rPr>
                  <a:t>CORE</a:t>
                </a:r>
                <a:br>
                  <a:rPr lang="en-US" b="1" dirty="0" smtClean="0">
                    <a:latin typeface="Comic Sans MS" panose="030F0702030302020204" pitchFamily="66" charset="0"/>
                  </a:rPr>
                </a:br>
                <a:r>
                  <a:rPr lang="en-US" b="1" dirty="0" smtClean="0">
                    <a:latin typeface="Comic Sans MS" panose="030F0702030302020204" pitchFamily="66" charset="0"/>
                  </a:rPr>
                  <a:t>capability.</a:t>
                </a:r>
              </a:p>
              <a:p>
                <a:pPr marL="285750" indent="-285750">
                  <a:buClr>
                    <a:srgbClr val="00B050"/>
                  </a:buClr>
                  <a:buFont typeface="Wingdings" panose="05000000000000000000" pitchFamily="2" charset="2"/>
                  <a:buChar char="ü"/>
                </a:pPr>
                <a:r>
                  <a:rPr lang="en-US" b="1" dirty="0" smtClean="0">
                    <a:latin typeface="Comic Sans MS" panose="030F0702030302020204" pitchFamily="66" charset="0"/>
                  </a:rPr>
                  <a:t>Visualize</a:t>
                </a:r>
                <a:r>
                  <a:rPr lang="en-US" dirty="0" smtClean="0">
                    <a:latin typeface="Comic Sans MS" panose="030F0702030302020204" pitchFamily="66" charset="0"/>
                  </a:rPr>
                  <a:t> improvements </a:t>
                </a:r>
                <a:br>
                  <a:rPr lang="en-US" dirty="0" smtClean="0">
                    <a:latin typeface="Comic Sans MS" panose="030F0702030302020204" pitchFamily="66" charset="0"/>
                  </a:rPr>
                </a:br>
                <a:r>
                  <a:rPr lang="en-US" dirty="0" smtClean="0">
                    <a:latin typeface="Comic Sans MS" panose="030F0702030302020204" pitchFamily="66" charset="0"/>
                  </a:rPr>
                  <a:t>and progress</a:t>
                </a:r>
                <a:endParaRPr lang="en-US" dirty="0">
                  <a:latin typeface="Comic Sans MS" panose="030F0702030302020204" pitchFamily="66" charset="0"/>
                </a:endParaRPr>
              </a:p>
            </p:txBody>
          </p:sp>
        </p:grpSp>
        <p:sp>
          <p:nvSpPr>
            <p:cNvPr id="25" name="TextBox 24"/>
            <p:cNvSpPr txBox="1"/>
            <p:nvPr/>
          </p:nvSpPr>
          <p:spPr>
            <a:xfrm>
              <a:off x="4952503" y="3559716"/>
              <a:ext cx="848309"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Tip10</a:t>
              </a:r>
              <a:endParaRPr lang="en-US" sz="2400" dirty="0">
                <a:solidFill>
                  <a:srgbClr val="FF0000"/>
                </a:solidFill>
                <a:latin typeface="AR BLANCA" panose="02000000000000000000" pitchFamily="2" charset="0"/>
              </a:endParaRPr>
            </a:p>
          </p:txBody>
        </p:sp>
      </p:grpSp>
      <p:pic>
        <p:nvPicPr>
          <p:cNvPr id="36" name="Picture 2" descr="Sundial-Make-the-Time"/>
          <p:cNvPicPr>
            <a:picLocks noChangeAspect="1" noChangeArrowheads="1"/>
          </p:cNvPicPr>
          <p:nvPr/>
        </p:nvPicPr>
        <p:blipFill rotWithShape="1">
          <a:blip r:embed="rId10">
            <a:extLst>
              <a:ext uri="{28A0092B-C50C-407E-A947-70E740481C1C}">
                <a14:useLocalDpi xmlns:a14="http://schemas.microsoft.com/office/drawing/2010/main" val="0"/>
              </a:ext>
            </a:extLst>
          </a:blip>
          <a:srcRect r="6720" b="7262"/>
          <a:stretch/>
        </p:blipFill>
        <p:spPr bwMode="auto">
          <a:xfrm rot="21029488">
            <a:off x="7664685" y="2619042"/>
            <a:ext cx="2578171" cy="140976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80357" y="4243168"/>
            <a:ext cx="2318325" cy="1824811"/>
            <a:chOff x="8780357" y="4243168"/>
            <a:chExt cx="2318325" cy="1824811"/>
          </a:xfrm>
        </p:grpSpPr>
        <p:pic>
          <p:nvPicPr>
            <p:cNvPr id="43" name="Picture 42">
              <a:hlinkClick r:id="rId11"/>
            </p:cNvPr>
            <p:cNvPicPr>
              <a:picLocks noChangeAspect="1"/>
            </p:cNvPicPr>
            <p:nvPr/>
          </p:nvPicPr>
          <p:blipFill rotWithShape="1">
            <a:blip r:embed="rId12"/>
            <a:srcRect l="930" r="2057"/>
            <a:stretch/>
          </p:blipFill>
          <p:spPr>
            <a:xfrm rot="20844885">
              <a:off x="9003060" y="4243168"/>
              <a:ext cx="2095622" cy="1824811"/>
            </a:xfrm>
            <a:prstGeom prst="rect">
              <a:avLst/>
            </a:prstGeom>
            <a:ln>
              <a:noFill/>
            </a:ln>
            <a:effectLst>
              <a:outerShdw blurRad="292100" dist="139700" dir="2700000" algn="tl" rotWithShape="0">
                <a:srgbClr val="333333">
                  <a:alpha val="65000"/>
                </a:srgbClr>
              </a:outerShdw>
            </a:effectLst>
          </p:spPr>
        </p:pic>
        <p:pic>
          <p:nvPicPr>
            <p:cNvPr id="28" name="Picture 4" descr="Afbeeldingsresultaat voor klik hier button">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185582">
              <a:off x="8780357" y="4981702"/>
              <a:ext cx="714168" cy="714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473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7086" y="1116594"/>
            <a:ext cx="11800303" cy="5734149"/>
          </a:xfrm>
          <a:custGeom>
            <a:avLst/>
            <a:gdLst>
              <a:gd name="connsiteX0" fmla="*/ 116114 w 11800303"/>
              <a:gd name="connsiteY0" fmla="*/ 102606 h 5734149"/>
              <a:gd name="connsiteX1" fmla="*/ 116114 w 11800303"/>
              <a:gd name="connsiteY1" fmla="*/ 102606 h 5734149"/>
              <a:gd name="connsiteX2" fmla="*/ 566057 w 11800303"/>
              <a:gd name="connsiteY2" fmla="*/ 88092 h 5734149"/>
              <a:gd name="connsiteX3" fmla="*/ 609600 w 11800303"/>
              <a:gd name="connsiteY3" fmla="*/ 73577 h 5734149"/>
              <a:gd name="connsiteX4" fmla="*/ 769257 w 11800303"/>
              <a:gd name="connsiteY4" fmla="*/ 59063 h 5734149"/>
              <a:gd name="connsiteX5" fmla="*/ 1161143 w 11800303"/>
              <a:gd name="connsiteY5" fmla="*/ 73577 h 5734149"/>
              <a:gd name="connsiteX6" fmla="*/ 1291771 w 11800303"/>
              <a:gd name="connsiteY6" fmla="*/ 88092 h 5734149"/>
              <a:gd name="connsiteX7" fmla="*/ 1509485 w 11800303"/>
              <a:gd name="connsiteY7" fmla="*/ 102606 h 5734149"/>
              <a:gd name="connsiteX8" fmla="*/ 3309257 w 11800303"/>
              <a:gd name="connsiteY8" fmla="*/ 117120 h 5734149"/>
              <a:gd name="connsiteX9" fmla="*/ 3483428 w 11800303"/>
              <a:gd name="connsiteY9" fmla="*/ 88092 h 5734149"/>
              <a:gd name="connsiteX10" fmla="*/ 3614057 w 11800303"/>
              <a:gd name="connsiteY10" fmla="*/ 59063 h 5734149"/>
              <a:gd name="connsiteX11" fmla="*/ 3802743 w 11800303"/>
              <a:gd name="connsiteY11" fmla="*/ 73577 h 5734149"/>
              <a:gd name="connsiteX12" fmla="*/ 3889828 w 11800303"/>
              <a:gd name="connsiteY12" fmla="*/ 131635 h 5734149"/>
              <a:gd name="connsiteX13" fmla="*/ 3947885 w 11800303"/>
              <a:gd name="connsiteY13" fmla="*/ 146149 h 5734149"/>
              <a:gd name="connsiteX14" fmla="*/ 4034971 w 11800303"/>
              <a:gd name="connsiteY14" fmla="*/ 131635 h 5734149"/>
              <a:gd name="connsiteX15" fmla="*/ 4078514 w 11800303"/>
              <a:gd name="connsiteY15" fmla="*/ 102606 h 5734149"/>
              <a:gd name="connsiteX16" fmla="*/ 4194628 w 11800303"/>
              <a:gd name="connsiteY16" fmla="*/ 73577 h 5734149"/>
              <a:gd name="connsiteX17" fmla="*/ 4310743 w 11800303"/>
              <a:gd name="connsiteY17" fmla="*/ 88092 h 5734149"/>
              <a:gd name="connsiteX18" fmla="*/ 4354285 w 11800303"/>
              <a:gd name="connsiteY18" fmla="*/ 117120 h 5734149"/>
              <a:gd name="connsiteX19" fmla="*/ 4499428 w 11800303"/>
              <a:gd name="connsiteY19" fmla="*/ 160663 h 5734149"/>
              <a:gd name="connsiteX20" fmla="*/ 4615543 w 11800303"/>
              <a:gd name="connsiteY20" fmla="*/ 131635 h 5734149"/>
              <a:gd name="connsiteX21" fmla="*/ 4659085 w 11800303"/>
              <a:gd name="connsiteY21" fmla="*/ 117120 h 5734149"/>
              <a:gd name="connsiteX22" fmla="*/ 4717143 w 11800303"/>
              <a:gd name="connsiteY22" fmla="*/ 102606 h 5734149"/>
              <a:gd name="connsiteX23" fmla="*/ 4804228 w 11800303"/>
              <a:gd name="connsiteY23" fmla="*/ 73577 h 5734149"/>
              <a:gd name="connsiteX24" fmla="*/ 4978400 w 11800303"/>
              <a:gd name="connsiteY24" fmla="*/ 88092 h 5734149"/>
              <a:gd name="connsiteX25" fmla="*/ 5820228 w 11800303"/>
              <a:gd name="connsiteY25" fmla="*/ 59063 h 5734149"/>
              <a:gd name="connsiteX26" fmla="*/ 6284685 w 11800303"/>
              <a:gd name="connsiteY26" fmla="*/ 59063 h 5734149"/>
              <a:gd name="connsiteX27" fmla="*/ 6531428 w 11800303"/>
              <a:gd name="connsiteY27" fmla="*/ 44549 h 5734149"/>
              <a:gd name="connsiteX28" fmla="*/ 6633028 w 11800303"/>
              <a:gd name="connsiteY28" fmla="*/ 15520 h 5734149"/>
              <a:gd name="connsiteX29" fmla="*/ 6792685 w 11800303"/>
              <a:gd name="connsiteY29" fmla="*/ 30035 h 5734149"/>
              <a:gd name="connsiteX30" fmla="*/ 6807200 w 11800303"/>
              <a:gd name="connsiteY30" fmla="*/ 73577 h 5734149"/>
              <a:gd name="connsiteX31" fmla="*/ 6894285 w 11800303"/>
              <a:gd name="connsiteY31" fmla="*/ 146149 h 5734149"/>
              <a:gd name="connsiteX32" fmla="*/ 6952343 w 11800303"/>
              <a:gd name="connsiteY32" fmla="*/ 160663 h 5734149"/>
              <a:gd name="connsiteX33" fmla="*/ 7082971 w 11800303"/>
              <a:gd name="connsiteY33" fmla="*/ 146149 h 5734149"/>
              <a:gd name="connsiteX34" fmla="*/ 7126514 w 11800303"/>
              <a:gd name="connsiteY34" fmla="*/ 117120 h 5734149"/>
              <a:gd name="connsiteX35" fmla="*/ 7184571 w 11800303"/>
              <a:gd name="connsiteY35" fmla="*/ 88092 h 5734149"/>
              <a:gd name="connsiteX36" fmla="*/ 7271657 w 11800303"/>
              <a:gd name="connsiteY36" fmla="*/ 44549 h 5734149"/>
              <a:gd name="connsiteX37" fmla="*/ 7315200 w 11800303"/>
              <a:gd name="connsiteY37" fmla="*/ 15520 h 5734149"/>
              <a:gd name="connsiteX38" fmla="*/ 7474857 w 11800303"/>
              <a:gd name="connsiteY38" fmla="*/ 15520 h 5734149"/>
              <a:gd name="connsiteX39" fmla="*/ 7503885 w 11800303"/>
              <a:gd name="connsiteY39" fmla="*/ 59063 h 5734149"/>
              <a:gd name="connsiteX40" fmla="*/ 7605485 w 11800303"/>
              <a:gd name="connsiteY40" fmla="*/ 102606 h 5734149"/>
              <a:gd name="connsiteX41" fmla="*/ 7837714 w 11800303"/>
              <a:gd name="connsiteY41" fmla="*/ 88092 h 5734149"/>
              <a:gd name="connsiteX42" fmla="*/ 7953828 w 11800303"/>
              <a:gd name="connsiteY42" fmla="*/ 44549 h 5734149"/>
              <a:gd name="connsiteX43" fmla="*/ 7997371 w 11800303"/>
              <a:gd name="connsiteY43" fmla="*/ 30035 h 5734149"/>
              <a:gd name="connsiteX44" fmla="*/ 8084457 w 11800303"/>
              <a:gd name="connsiteY44" fmla="*/ 44549 h 5734149"/>
              <a:gd name="connsiteX45" fmla="*/ 8186057 w 11800303"/>
              <a:gd name="connsiteY45" fmla="*/ 88092 h 5734149"/>
              <a:gd name="connsiteX46" fmla="*/ 8650514 w 11800303"/>
              <a:gd name="connsiteY46" fmla="*/ 102606 h 5734149"/>
              <a:gd name="connsiteX47" fmla="*/ 8969828 w 11800303"/>
              <a:gd name="connsiteY47" fmla="*/ 88092 h 5734149"/>
              <a:gd name="connsiteX48" fmla="*/ 9056914 w 11800303"/>
              <a:gd name="connsiteY48" fmla="*/ 30035 h 5734149"/>
              <a:gd name="connsiteX49" fmla="*/ 9144000 w 11800303"/>
              <a:gd name="connsiteY49" fmla="*/ 1006 h 5734149"/>
              <a:gd name="connsiteX50" fmla="*/ 9347200 w 11800303"/>
              <a:gd name="connsiteY50" fmla="*/ 44549 h 5734149"/>
              <a:gd name="connsiteX51" fmla="*/ 9419771 w 11800303"/>
              <a:gd name="connsiteY51" fmla="*/ 59063 h 5734149"/>
              <a:gd name="connsiteX52" fmla="*/ 9463314 w 11800303"/>
              <a:gd name="connsiteY52" fmla="*/ 73577 h 5734149"/>
              <a:gd name="connsiteX53" fmla="*/ 9927771 w 11800303"/>
              <a:gd name="connsiteY53" fmla="*/ 102606 h 5734149"/>
              <a:gd name="connsiteX54" fmla="*/ 10130971 w 11800303"/>
              <a:gd name="connsiteY54" fmla="*/ 88092 h 5734149"/>
              <a:gd name="connsiteX55" fmla="*/ 10174514 w 11800303"/>
              <a:gd name="connsiteY55" fmla="*/ 73577 h 5734149"/>
              <a:gd name="connsiteX56" fmla="*/ 10247085 w 11800303"/>
              <a:gd name="connsiteY56" fmla="*/ 59063 h 5734149"/>
              <a:gd name="connsiteX57" fmla="*/ 11103428 w 11800303"/>
              <a:gd name="connsiteY57" fmla="*/ 73577 h 5734149"/>
              <a:gd name="connsiteX58" fmla="*/ 11771085 w 11800303"/>
              <a:gd name="connsiteY58" fmla="*/ 102606 h 5734149"/>
              <a:gd name="connsiteX59" fmla="*/ 11800114 w 11800303"/>
              <a:gd name="connsiteY59" fmla="*/ 146149 h 5734149"/>
              <a:gd name="connsiteX60" fmla="*/ 11756571 w 11800303"/>
              <a:gd name="connsiteY60" fmla="*/ 407406 h 5734149"/>
              <a:gd name="connsiteX61" fmla="*/ 11698514 w 11800303"/>
              <a:gd name="connsiteY61" fmla="*/ 479977 h 5734149"/>
              <a:gd name="connsiteX62" fmla="*/ 11684000 w 11800303"/>
              <a:gd name="connsiteY62" fmla="*/ 625120 h 5734149"/>
              <a:gd name="connsiteX63" fmla="*/ 11727543 w 11800303"/>
              <a:gd name="connsiteY63" fmla="*/ 654149 h 5734149"/>
              <a:gd name="connsiteX64" fmla="*/ 11713028 w 11800303"/>
              <a:gd name="connsiteY64" fmla="*/ 741235 h 5734149"/>
              <a:gd name="connsiteX65" fmla="*/ 11611428 w 11800303"/>
              <a:gd name="connsiteY65" fmla="*/ 813806 h 5734149"/>
              <a:gd name="connsiteX66" fmla="*/ 11654971 w 11800303"/>
              <a:gd name="connsiteY66" fmla="*/ 828320 h 5734149"/>
              <a:gd name="connsiteX67" fmla="*/ 11742057 w 11800303"/>
              <a:gd name="connsiteY67" fmla="*/ 886377 h 5734149"/>
              <a:gd name="connsiteX68" fmla="*/ 11771085 w 11800303"/>
              <a:gd name="connsiteY68" fmla="*/ 929920 h 5734149"/>
              <a:gd name="connsiteX69" fmla="*/ 11727543 w 11800303"/>
              <a:gd name="connsiteY69" fmla="*/ 1046035 h 5734149"/>
              <a:gd name="connsiteX70" fmla="*/ 11684000 w 11800303"/>
              <a:gd name="connsiteY70" fmla="*/ 1147635 h 5734149"/>
              <a:gd name="connsiteX71" fmla="*/ 11684000 w 11800303"/>
              <a:gd name="connsiteY71" fmla="*/ 1626606 h 5734149"/>
              <a:gd name="connsiteX72" fmla="*/ 11654971 w 11800303"/>
              <a:gd name="connsiteY72" fmla="*/ 1771749 h 5734149"/>
              <a:gd name="connsiteX73" fmla="*/ 11669485 w 11800303"/>
              <a:gd name="connsiteY73" fmla="*/ 2062035 h 5734149"/>
              <a:gd name="connsiteX74" fmla="*/ 11684000 w 11800303"/>
              <a:gd name="connsiteY74" fmla="*/ 2163635 h 5734149"/>
              <a:gd name="connsiteX75" fmla="*/ 11669485 w 11800303"/>
              <a:gd name="connsiteY75" fmla="*/ 2526492 h 5734149"/>
              <a:gd name="connsiteX76" fmla="*/ 11654971 w 11800303"/>
              <a:gd name="connsiteY76" fmla="*/ 2570035 h 5734149"/>
              <a:gd name="connsiteX77" fmla="*/ 11640457 w 11800303"/>
              <a:gd name="connsiteY77" fmla="*/ 2628092 h 5734149"/>
              <a:gd name="connsiteX78" fmla="*/ 11611428 w 11800303"/>
              <a:gd name="connsiteY78" fmla="*/ 2889349 h 5734149"/>
              <a:gd name="connsiteX79" fmla="*/ 11567885 w 11800303"/>
              <a:gd name="connsiteY79" fmla="*/ 2918377 h 5734149"/>
              <a:gd name="connsiteX80" fmla="*/ 11480800 w 11800303"/>
              <a:gd name="connsiteY80" fmla="*/ 2961920 h 5734149"/>
              <a:gd name="connsiteX81" fmla="*/ 11408228 w 11800303"/>
              <a:gd name="connsiteY81" fmla="*/ 3019977 h 5734149"/>
              <a:gd name="connsiteX82" fmla="*/ 11350171 w 11800303"/>
              <a:gd name="connsiteY82" fmla="*/ 3078035 h 5734149"/>
              <a:gd name="connsiteX83" fmla="*/ 11451771 w 11800303"/>
              <a:gd name="connsiteY83" fmla="*/ 3165120 h 5734149"/>
              <a:gd name="connsiteX84" fmla="*/ 11495314 w 11800303"/>
              <a:gd name="connsiteY84" fmla="*/ 3179635 h 5734149"/>
              <a:gd name="connsiteX85" fmla="*/ 11553371 w 11800303"/>
              <a:gd name="connsiteY85" fmla="*/ 3266720 h 5734149"/>
              <a:gd name="connsiteX86" fmla="*/ 11582400 w 11800303"/>
              <a:gd name="connsiteY86" fmla="*/ 3310263 h 5734149"/>
              <a:gd name="connsiteX87" fmla="*/ 11582400 w 11800303"/>
              <a:gd name="connsiteY87" fmla="*/ 3542492 h 5734149"/>
              <a:gd name="connsiteX88" fmla="*/ 11524343 w 11800303"/>
              <a:gd name="connsiteY88" fmla="*/ 3571520 h 5734149"/>
              <a:gd name="connsiteX89" fmla="*/ 11408228 w 11800303"/>
              <a:gd name="connsiteY89" fmla="*/ 3600549 h 5734149"/>
              <a:gd name="connsiteX90" fmla="*/ 11321143 w 11800303"/>
              <a:gd name="connsiteY90" fmla="*/ 3629577 h 5734149"/>
              <a:gd name="connsiteX91" fmla="*/ 11277600 w 11800303"/>
              <a:gd name="connsiteY91" fmla="*/ 3658606 h 5734149"/>
              <a:gd name="connsiteX92" fmla="*/ 11219543 w 11800303"/>
              <a:gd name="connsiteY92" fmla="*/ 3673120 h 5734149"/>
              <a:gd name="connsiteX93" fmla="*/ 11176000 w 11800303"/>
              <a:gd name="connsiteY93" fmla="*/ 3687635 h 5734149"/>
              <a:gd name="connsiteX94" fmla="*/ 11321143 w 11800303"/>
              <a:gd name="connsiteY94" fmla="*/ 3716663 h 5734149"/>
              <a:gd name="connsiteX95" fmla="*/ 11364685 w 11800303"/>
              <a:gd name="connsiteY95" fmla="*/ 3731177 h 5734149"/>
              <a:gd name="connsiteX96" fmla="*/ 11625943 w 11800303"/>
              <a:gd name="connsiteY96" fmla="*/ 3745692 h 5734149"/>
              <a:gd name="connsiteX97" fmla="*/ 11567885 w 11800303"/>
              <a:gd name="connsiteY97" fmla="*/ 3847292 h 5734149"/>
              <a:gd name="connsiteX98" fmla="*/ 11524343 w 11800303"/>
              <a:gd name="connsiteY98" fmla="*/ 3934377 h 5734149"/>
              <a:gd name="connsiteX99" fmla="*/ 11480800 w 11800303"/>
              <a:gd name="connsiteY99" fmla="*/ 3963406 h 5734149"/>
              <a:gd name="connsiteX100" fmla="*/ 11422743 w 11800303"/>
              <a:gd name="connsiteY100" fmla="*/ 4021463 h 5734149"/>
              <a:gd name="connsiteX101" fmla="*/ 10958285 w 11800303"/>
              <a:gd name="connsiteY101" fmla="*/ 4035977 h 5734149"/>
              <a:gd name="connsiteX102" fmla="*/ 10827657 w 11800303"/>
              <a:gd name="connsiteY102" fmla="*/ 4094035 h 5734149"/>
              <a:gd name="connsiteX103" fmla="*/ 10784114 w 11800303"/>
              <a:gd name="connsiteY103" fmla="*/ 4108549 h 5734149"/>
              <a:gd name="connsiteX104" fmla="*/ 10740571 w 11800303"/>
              <a:gd name="connsiteY104" fmla="*/ 4123063 h 5734149"/>
              <a:gd name="connsiteX105" fmla="*/ 10842171 w 11800303"/>
              <a:gd name="connsiteY105" fmla="*/ 4152092 h 5734149"/>
              <a:gd name="connsiteX106" fmla="*/ 11088914 w 11800303"/>
              <a:gd name="connsiteY106" fmla="*/ 4166606 h 5734149"/>
              <a:gd name="connsiteX107" fmla="*/ 11176000 w 11800303"/>
              <a:gd name="connsiteY107" fmla="*/ 4195635 h 5734149"/>
              <a:gd name="connsiteX108" fmla="*/ 11538857 w 11800303"/>
              <a:gd name="connsiteY108" fmla="*/ 4224663 h 5734149"/>
              <a:gd name="connsiteX109" fmla="*/ 11582400 w 11800303"/>
              <a:gd name="connsiteY109" fmla="*/ 4543977 h 5734149"/>
              <a:gd name="connsiteX110" fmla="*/ 11596914 w 11800303"/>
              <a:gd name="connsiteY110" fmla="*/ 4761692 h 5734149"/>
              <a:gd name="connsiteX111" fmla="*/ 11611428 w 11800303"/>
              <a:gd name="connsiteY111" fmla="*/ 4805235 h 5734149"/>
              <a:gd name="connsiteX112" fmla="*/ 11654971 w 11800303"/>
              <a:gd name="connsiteY112" fmla="*/ 4921349 h 5734149"/>
              <a:gd name="connsiteX113" fmla="*/ 11698514 w 11800303"/>
              <a:gd name="connsiteY113" fmla="*/ 4950377 h 5734149"/>
              <a:gd name="connsiteX114" fmla="*/ 11669485 w 11800303"/>
              <a:gd name="connsiteY114" fmla="*/ 5197120 h 5734149"/>
              <a:gd name="connsiteX115" fmla="*/ 11654971 w 11800303"/>
              <a:gd name="connsiteY115" fmla="*/ 5429349 h 5734149"/>
              <a:gd name="connsiteX116" fmla="*/ 11640457 w 11800303"/>
              <a:gd name="connsiteY116" fmla="*/ 5559977 h 5734149"/>
              <a:gd name="connsiteX117" fmla="*/ 11466285 w 11800303"/>
              <a:gd name="connsiteY117" fmla="*/ 5574492 h 5734149"/>
              <a:gd name="connsiteX118" fmla="*/ 10827657 w 11800303"/>
              <a:gd name="connsiteY118" fmla="*/ 5559977 h 5734149"/>
              <a:gd name="connsiteX119" fmla="*/ 10740571 w 11800303"/>
              <a:gd name="connsiteY119" fmla="*/ 5545463 h 5734149"/>
              <a:gd name="connsiteX120" fmla="*/ 10653485 w 11800303"/>
              <a:gd name="connsiteY120" fmla="*/ 5487406 h 5734149"/>
              <a:gd name="connsiteX121" fmla="*/ 10638971 w 11800303"/>
              <a:gd name="connsiteY121" fmla="*/ 5443863 h 5734149"/>
              <a:gd name="connsiteX122" fmla="*/ 10580914 w 11800303"/>
              <a:gd name="connsiteY122" fmla="*/ 5458377 h 5734149"/>
              <a:gd name="connsiteX123" fmla="*/ 10508343 w 11800303"/>
              <a:gd name="connsiteY123" fmla="*/ 5530949 h 5734149"/>
              <a:gd name="connsiteX124" fmla="*/ 10203543 w 11800303"/>
              <a:gd name="connsiteY124" fmla="*/ 5545463 h 5734149"/>
              <a:gd name="connsiteX125" fmla="*/ 10130971 w 11800303"/>
              <a:gd name="connsiteY125" fmla="*/ 5559977 h 5734149"/>
              <a:gd name="connsiteX126" fmla="*/ 9840685 w 11800303"/>
              <a:gd name="connsiteY126" fmla="*/ 5545463 h 5734149"/>
              <a:gd name="connsiteX127" fmla="*/ 9782628 w 11800303"/>
              <a:gd name="connsiteY127" fmla="*/ 5530949 h 5734149"/>
              <a:gd name="connsiteX128" fmla="*/ 9637485 w 11800303"/>
              <a:gd name="connsiteY128" fmla="*/ 5516435 h 5734149"/>
              <a:gd name="connsiteX129" fmla="*/ 9114971 w 11800303"/>
              <a:gd name="connsiteY129" fmla="*/ 5530949 h 5734149"/>
              <a:gd name="connsiteX130" fmla="*/ 9071428 w 11800303"/>
              <a:gd name="connsiteY130" fmla="*/ 5545463 h 5734149"/>
              <a:gd name="connsiteX131" fmla="*/ 8940800 w 11800303"/>
              <a:gd name="connsiteY131" fmla="*/ 5559977 h 5734149"/>
              <a:gd name="connsiteX132" fmla="*/ 8897257 w 11800303"/>
              <a:gd name="connsiteY132" fmla="*/ 5574492 h 5734149"/>
              <a:gd name="connsiteX133" fmla="*/ 8563428 w 11800303"/>
              <a:gd name="connsiteY133" fmla="*/ 5530949 h 5734149"/>
              <a:gd name="connsiteX134" fmla="*/ 8476343 w 11800303"/>
              <a:gd name="connsiteY134" fmla="*/ 5501920 h 5734149"/>
              <a:gd name="connsiteX135" fmla="*/ 8432800 w 11800303"/>
              <a:gd name="connsiteY135" fmla="*/ 5487406 h 5734149"/>
              <a:gd name="connsiteX136" fmla="*/ 8389257 w 11800303"/>
              <a:gd name="connsiteY136" fmla="*/ 5458377 h 5734149"/>
              <a:gd name="connsiteX137" fmla="*/ 8258628 w 11800303"/>
              <a:gd name="connsiteY137" fmla="*/ 5487406 h 5734149"/>
              <a:gd name="connsiteX138" fmla="*/ 8011885 w 11800303"/>
              <a:gd name="connsiteY138" fmla="*/ 5501920 h 5734149"/>
              <a:gd name="connsiteX139" fmla="*/ 7779657 w 11800303"/>
              <a:gd name="connsiteY139" fmla="*/ 5487406 h 5734149"/>
              <a:gd name="connsiteX140" fmla="*/ 7170057 w 11800303"/>
              <a:gd name="connsiteY140" fmla="*/ 5516435 h 5734149"/>
              <a:gd name="connsiteX141" fmla="*/ 6778171 w 11800303"/>
              <a:gd name="connsiteY141" fmla="*/ 5530949 h 5734149"/>
              <a:gd name="connsiteX142" fmla="*/ 6676571 w 11800303"/>
              <a:gd name="connsiteY142" fmla="*/ 5632549 h 5734149"/>
              <a:gd name="connsiteX143" fmla="*/ 6589485 w 11800303"/>
              <a:gd name="connsiteY143" fmla="*/ 5589006 h 5734149"/>
              <a:gd name="connsiteX144" fmla="*/ 6545943 w 11800303"/>
              <a:gd name="connsiteY144" fmla="*/ 5545463 h 5734149"/>
              <a:gd name="connsiteX145" fmla="*/ 6516914 w 11800303"/>
              <a:gd name="connsiteY145" fmla="*/ 5501920 h 5734149"/>
              <a:gd name="connsiteX146" fmla="*/ 6473371 w 11800303"/>
              <a:gd name="connsiteY146" fmla="*/ 5487406 h 5734149"/>
              <a:gd name="connsiteX147" fmla="*/ 6429828 w 11800303"/>
              <a:gd name="connsiteY147" fmla="*/ 5501920 h 5734149"/>
              <a:gd name="connsiteX148" fmla="*/ 6415314 w 11800303"/>
              <a:gd name="connsiteY148" fmla="*/ 5545463 h 5734149"/>
              <a:gd name="connsiteX149" fmla="*/ 6400800 w 11800303"/>
              <a:gd name="connsiteY149" fmla="*/ 5618035 h 5734149"/>
              <a:gd name="connsiteX150" fmla="*/ 6270171 w 11800303"/>
              <a:gd name="connsiteY150" fmla="*/ 5661577 h 5734149"/>
              <a:gd name="connsiteX151" fmla="*/ 6110514 w 11800303"/>
              <a:gd name="connsiteY151" fmla="*/ 5690606 h 5734149"/>
              <a:gd name="connsiteX152" fmla="*/ 6066971 w 11800303"/>
              <a:gd name="connsiteY152" fmla="*/ 5705120 h 5734149"/>
              <a:gd name="connsiteX153" fmla="*/ 5950857 w 11800303"/>
              <a:gd name="connsiteY153" fmla="*/ 5719635 h 5734149"/>
              <a:gd name="connsiteX154" fmla="*/ 5733143 w 11800303"/>
              <a:gd name="connsiteY154" fmla="*/ 5705120 h 5734149"/>
              <a:gd name="connsiteX155" fmla="*/ 5689600 w 11800303"/>
              <a:gd name="connsiteY155" fmla="*/ 5676092 h 5734149"/>
              <a:gd name="connsiteX156" fmla="*/ 5646057 w 11800303"/>
              <a:gd name="connsiteY156" fmla="*/ 5661577 h 5734149"/>
              <a:gd name="connsiteX157" fmla="*/ 5239657 w 11800303"/>
              <a:gd name="connsiteY157" fmla="*/ 5676092 h 5734149"/>
              <a:gd name="connsiteX158" fmla="*/ 5196114 w 11800303"/>
              <a:gd name="connsiteY158" fmla="*/ 5690606 h 5734149"/>
              <a:gd name="connsiteX159" fmla="*/ 4992914 w 11800303"/>
              <a:gd name="connsiteY159" fmla="*/ 5719635 h 5734149"/>
              <a:gd name="connsiteX160" fmla="*/ 4673600 w 11800303"/>
              <a:gd name="connsiteY160" fmla="*/ 5705120 h 5734149"/>
              <a:gd name="connsiteX161" fmla="*/ 4601028 w 11800303"/>
              <a:gd name="connsiteY161" fmla="*/ 5690606 h 5734149"/>
              <a:gd name="connsiteX162" fmla="*/ 4557485 w 11800303"/>
              <a:gd name="connsiteY162" fmla="*/ 5676092 h 5734149"/>
              <a:gd name="connsiteX163" fmla="*/ 4354285 w 11800303"/>
              <a:gd name="connsiteY163" fmla="*/ 5661577 h 5734149"/>
              <a:gd name="connsiteX164" fmla="*/ 4252685 w 11800303"/>
              <a:gd name="connsiteY164" fmla="*/ 5647063 h 5734149"/>
              <a:gd name="connsiteX165" fmla="*/ 4180114 w 11800303"/>
              <a:gd name="connsiteY165" fmla="*/ 5661577 h 5734149"/>
              <a:gd name="connsiteX166" fmla="*/ 4093028 w 11800303"/>
              <a:gd name="connsiteY166" fmla="*/ 5719635 h 5734149"/>
              <a:gd name="connsiteX167" fmla="*/ 4049485 w 11800303"/>
              <a:gd name="connsiteY167" fmla="*/ 5734149 h 5734149"/>
              <a:gd name="connsiteX168" fmla="*/ 3875314 w 11800303"/>
              <a:gd name="connsiteY168" fmla="*/ 5719635 h 5734149"/>
              <a:gd name="connsiteX169" fmla="*/ 3788228 w 11800303"/>
              <a:gd name="connsiteY169" fmla="*/ 5690606 h 5734149"/>
              <a:gd name="connsiteX170" fmla="*/ 3497943 w 11800303"/>
              <a:gd name="connsiteY170" fmla="*/ 5705120 h 5734149"/>
              <a:gd name="connsiteX171" fmla="*/ 3425371 w 11800303"/>
              <a:gd name="connsiteY171" fmla="*/ 5719635 h 5734149"/>
              <a:gd name="connsiteX172" fmla="*/ 3309257 w 11800303"/>
              <a:gd name="connsiteY172" fmla="*/ 5734149 h 5734149"/>
              <a:gd name="connsiteX173" fmla="*/ 3193143 w 11800303"/>
              <a:gd name="connsiteY173" fmla="*/ 5705120 h 5734149"/>
              <a:gd name="connsiteX174" fmla="*/ 3149600 w 11800303"/>
              <a:gd name="connsiteY174" fmla="*/ 5690606 h 5734149"/>
              <a:gd name="connsiteX175" fmla="*/ 2786743 w 11800303"/>
              <a:gd name="connsiteY175" fmla="*/ 5676092 h 5734149"/>
              <a:gd name="connsiteX176" fmla="*/ 2351314 w 11800303"/>
              <a:gd name="connsiteY176" fmla="*/ 5690606 h 5734149"/>
              <a:gd name="connsiteX177" fmla="*/ 2307771 w 11800303"/>
              <a:gd name="connsiteY177" fmla="*/ 5705120 h 5734149"/>
              <a:gd name="connsiteX178" fmla="*/ 2264228 w 11800303"/>
              <a:gd name="connsiteY178" fmla="*/ 5734149 h 5734149"/>
              <a:gd name="connsiteX179" fmla="*/ 914400 w 11800303"/>
              <a:gd name="connsiteY179" fmla="*/ 5705120 h 5734149"/>
              <a:gd name="connsiteX180" fmla="*/ 856343 w 11800303"/>
              <a:gd name="connsiteY180" fmla="*/ 5690606 h 5734149"/>
              <a:gd name="connsiteX181" fmla="*/ 493485 w 11800303"/>
              <a:gd name="connsiteY181" fmla="*/ 5705120 h 5734149"/>
              <a:gd name="connsiteX182" fmla="*/ 348343 w 11800303"/>
              <a:gd name="connsiteY182" fmla="*/ 5690606 h 5734149"/>
              <a:gd name="connsiteX183" fmla="*/ 304800 w 11800303"/>
              <a:gd name="connsiteY183" fmla="*/ 5676092 h 5734149"/>
              <a:gd name="connsiteX184" fmla="*/ 87085 w 11800303"/>
              <a:gd name="connsiteY184" fmla="*/ 5661577 h 5734149"/>
              <a:gd name="connsiteX185" fmla="*/ 58057 w 11800303"/>
              <a:gd name="connsiteY185" fmla="*/ 5516435 h 5734149"/>
              <a:gd name="connsiteX186" fmla="*/ 29028 w 11800303"/>
              <a:gd name="connsiteY186" fmla="*/ 5182606 h 5734149"/>
              <a:gd name="connsiteX187" fmla="*/ 14514 w 11800303"/>
              <a:gd name="connsiteY187" fmla="*/ 5110035 h 5734149"/>
              <a:gd name="connsiteX188" fmla="*/ 0 w 11800303"/>
              <a:gd name="connsiteY188" fmla="*/ 5066492 h 5734149"/>
              <a:gd name="connsiteX189" fmla="*/ 14514 w 11800303"/>
              <a:gd name="connsiteY189" fmla="*/ 4863292 h 5734149"/>
              <a:gd name="connsiteX190" fmla="*/ 29028 w 11800303"/>
              <a:gd name="connsiteY190" fmla="*/ 4790720 h 5734149"/>
              <a:gd name="connsiteX191" fmla="*/ 43543 w 11800303"/>
              <a:gd name="connsiteY191" fmla="*/ 4660092 h 5734149"/>
              <a:gd name="connsiteX192" fmla="*/ 58057 w 11800303"/>
              <a:gd name="connsiteY192" fmla="*/ 4369806 h 5734149"/>
              <a:gd name="connsiteX193" fmla="*/ 72571 w 11800303"/>
              <a:gd name="connsiteY193" fmla="*/ 4166606 h 5734149"/>
              <a:gd name="connsiteX194" fmla="*/ 130628 w 11800303"/>
              <a:gd name="connsiteY194" fmla="*/ 4079520 h 5734149"/>
              <a:gd name="connsiteX195" fmla="*/ 116114 w 11800303"/>
              <a:gd name="connsiteY195" fmla="*/ 3992435 h 5734149"/>
              <a:gd name="connsiteX196" fmla="*/ 87085 w 11800303"/>
              <a:gd name="connsiteY196" fmla="*/ 3948892 h 5734149"/>
              <a:gd name="connsiteX197" fmla="*/ 72571 w 11800303"/>
              <a:gd name="connsiteY197" fmla="*/ 3890835 h 5734149"/>
              <a:gd name="connsiteX198" fmla="*/ 87085 w 11800303"/>
              <a:gd name="connsiteY198" fmla="*/ 2816777 h 5734149"/>
              <a:gd name="connsiteX199" fmla="*/ 58057 w 11800303"/>
              <a:gd name="connsiteY199" fmla="*/ 2729692 h 5734149"/>
              <a:gd name="connsiteX200" fmla="*/ 72571 w 11800303"/>
              <a:gd name="connsiteY200" fmla="*/ 2642606 h 5734149"/>
              <a:gd name="connsiteX201" fmla="*/ 174171 w 11800303"/>
              <a:gd name="connsiteY201" fmla="*/ 2599063 h 5734149"/>
              <a:gd name="connsiteX202" fmla="*/ 174171 w 11800303"/>
              <a:gd name="connsiteY202" fmla="*/ 2468435 h 5734149"/>
              <a:gd name="connsiteX203" fmla="*/ 159657 w 11800303"/>
              <a:gd name="connsiteY203" fmla="*/ 2424892 h 5734149"/>
              <a:gd name="connsiteX204" fmla="*/ 203200 w 11800303"/>
              <a:gd name="connsiteY204" fmla="*/ 2265235 h 5734149"/>
              <a:gd name="connsiteX205" fmla="*/ 261257 w 11800303"/>
              <a:gd name="connsiteY205" fmla="*/ 2236206 h 5734149"/>
              <a:gd name="connsiteX206" fmla="*/ 304800 w 11800303"/>
              <a:gd name="connsiteY206" fmla="*/ 2192663 h 5734149"/>
              <a:gd name="connsiteX207" fmla="*/ 348343 w 11800303"/>
              <a:gd name="connsiteY207" fmla="*/ 2163635 h 5734149"/>
              <a:gd name="connsiteX208" fmla="*/ 377371 w 11800303"/>
              <a:gd name="connsiteY208" fmla="*/ 2120092 h 5734149"/>
              <a:gd name="connsiteX209" fmla="*/ 290285 w 11800303"/>
              <a:gd name="connsiteY209" fmla="*/ 2062035 h 5734149"/>
              <a:gd name="connsiteX210" fmla="*/ 246743 w 11800303"/>
              <a:gd name="connsiteY210" fmla="*/ 2033006 h 5734149"/>
              <a:gd name="connsiteX211" fmla="*/ 116114 w 11800303"/>
              <a:gd name="connsiteY211" fmla="*/ 1974949 h 5734149"/>
              <a:gd name="connsiteX212" fmla="*/ 116114 w 11800303"/>
              <a:gd name="connsiteY212" fmla="*/ 1786263 h 5734149"/>
              <a:gd name="connsiteX213" fmla="*/ 159657 w 11800303"/>
              <a:gd name="connsiteY213" fmla="*/ 1757235 h 5734149"/>
              <a:gd name="connsiteX214" fmla="*/ 174171 w 11800303"/>
              <a:gd name="connsiteY214" fmla="*/ 1713692 h 5734149"/>
              <a:gd name="connsiteX215" fmla="*/ 188685 w 11800303"/>
              <a:gd name="connsiteY215" fmla="*/ 1626606 h 5734149"/>
              <a:gd name="connsiteX216" fmla="*/ 145143 w 11800303"/>
              <a:gd name="connsiteY216" fmla="*/ 1612092 h 5734149"/>
              <a:gd name="connsiteX217" fmla="*/ 130628 w 11800303"/>
              <a:gd name="connsiteY217" fmla="*/ 1191177 h 5734149"/>
              <a:gd name="connsiteX218" fmla="*/ 116114 w 11800303"/>
              <a:gd name="connsiteY218" fmla="*/ 1147635 h 5734149"/>
              <a:gd name="connsiteX219" fmla="*/ 101600 w 11800303"/>
              <a:gd name="connsiteY219" fmla="*/ 1031520 h 5734149"/>
              <a:gd name="connsiteX220" fmla="*/ 116114 w 11800303"/>
              <a:gd name="connsiteY220" fmla="*/ 349349 h 5734149"/>
              <a:gd name="connsiteX221" fmla="*/ 145143 w 11800303"/>
              <a:gd name="connsiteY221" fmla="*/ 262263 h 5734149"/>
              <a:gd name="connsiteX222" fmla="*/ 159657 w 11800303"/>
              <a:gd name="connsiteY222" fmla="*/ 218720 h 5734149"/>
              <a:gd name="connsiteX223" fmla="*/ 159657 w 11800303"/>
              <a:gd name="connsiteY223" fmla="*/ 73577 h 5734149"/>
              <a:gd name="connsiteX224" fmla="*/ 116114 w 11800303"/>
              <a:gd name="connsiteY224" fmla="*/ 102606 h 57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1800303" h="5734149">
                <a:moveTo>
                  <a:pt x="116114" y="102606"/>
                </a:moveTo>
                <a:lnTo>
                  <a:pt x="116114" y="102606"/>
                </a:lnTo>
                <a:cubicBezTo>
                  <a:pt x="266095" y="97768"/>
                  <a:pt x="416257" y="96904"/>
                  <a:pt x="566057" y="88092"/>
                </a:cubicBezTo>
                <a:cubicBezTo>
                  <a:pt x="581330" y="87194"/>
                  <a:pt x="594454" y="75741"/>
                  <a:pt x="609600" y="73577"/>
                </a:cubicBezTo>
                <a:cubicBezTo>
                  <a:pt x="662501" y="66020"/>
                  <a:pt x="716038" y="63901"/>
                  <a:pt x="769257" y="59063"/>
                </a:cubicBezTo>
                <a:lnTo>
                  <a:pt x="1161143" y="73577"/>
                </a:lnTo>
                <a:cubicBezTo>
                  <a:pt x="1204886" y="76007"/>
                  <a:pt x="1248112" y="84454"/>
                  <a:pt x="1291771" y="88092"/>
                </a:cubicBezTo>
                <a:cubicBezTo>
                  <a:pt x="1364252" y="94132"/>
                  <a:pt x="1436914" y="97768"/>
                  <a:pt x="1509485" y="102606"/>
                </a:cubicBezTo>
                <a:cubicBezTo>
                  <a:pt x="2039037" y="455645"/>
                  <a:pt x="1572363" y="156298"/>
                  <a:pt x="3309257" y="117120"/>
                </a:cubicBezTo>
                <a:cubicBezTo>
                  <a:pt x="3368100" y="115793"/>
                  <a:pt x="3425371" y="97768"/>
                  <a:pt x="3483428" y="88092"/>
                </a:cubicBezTo>
                <a:cubicBezTo>
                  <a:pt x="3585601" y="71063"/>
                  <a:pt x="3542597" y="82882"/>
                  <a:pt x="3614057" y="59063"/>
                </a:cubicBezTo>
                <a:cubicBezTo>
                  <a:pt x="3676952" y="63901"/>
                  <a:pt x="3741739" y="57523"/>
                  <a:pt x="3802743" y="73577"/>
                </a:cubicBezTo>
                <a:cubicBezTo>
                  <a:pt x="3836482" y="82456"/>
                  <a:pt x="3855982" y="123174"/>
                  <a:pt x="3889828" y="131635"/>
                </a:cubicBezTo>
                <a:lnTo>
                  <a:pt x="3947885" y="146149"/>
                </a:lnTo>
                <a:cubicBezTo>
                  <a:pt x="3976914" y="141311"/>
                  <a:pt x="4007052" y="140941"/>
                  <a:pt x="4034971" y="131635"/>
                </a:cubicBezTo>
                <a:cubicBezTo>
                  <a:pt x="4051520" y="126119"/>
                  <a:pt x="4062912" y="110407"/>
                  <a:pt x="4078514" y="102606"/>
                </a:cubicBezTo>
                <a:cubicBezTo>
                  <a:pt x="4108265" y="87731"/>
                  <a:pt x="4167031" y="79097"/>
                  <a:pt x="4194628" y="73577"/>
                </a:cubicBezTo>
                <a:cubicBezTo>
                  <a:pt x="4233333" y="78415"/>
                  <a:pt x="4273111" y="77829"/>
                  <a:pt x="4310743" y="88092"/>
                </a:cubicBezTo>
                <a:cubicBezTo>
                  <a:pt x="4327572" y="92682"/>
                  <a:pt x="4338345" y="110035"/>
                  <a:pt x="4354285" y="117120"/>
                </a:cubicBezTo>
                <a:cubicBezTo>
                  <a:pt x="4399721" y="137314"/>
                  <a:pt x="4451175" y="148600"/>
                  <a:pt x="4499428" y="160663"/>
                </a:cubicBezTo>
                <a:cubicBezTo>
                  <a:pt x="4538133" y="150987"/>
                  <a:pt x="4577694" y="144252"/>
                  <a:pt x="4615543" y="131635"/>
                </a:cubicBezTo>
                <a:cubicBezTo>
                  <a:pt x="4630057" y="126797"/>
                  <a:pt x="4644374" y="121323"/>
                  <a:pt x="4659085" y="117120"/>
                </a:cubicBezTo>
                <a:cubicBezTo>
                  <a:pt x="4678266" y="111640"/>
                  <a:pt x="4698036" y="108338"/>
                  <a:pt x="4717143" y="102606"/>
                </a:cubicBezTo>
                <a:cubicBezTo>
                  <a:pt x="4746451" y="93814"/>
                  <a:pt x="4804228" y="73577"/>
                  <a:pt x="4804228" y="73577"/>
                </a:cubicBezTo>
                <a:cubicBezTo>
                  <a:pt x="4862285" y="78415"/>
                  <a:pt x="4920141" y="88092"/>
                  <a:pt x="4978400" y="88092"/>
                </a:cubicBezTo>
                <a:cubicBezTo>
                  <a:pt x="5345649" y="88092"/>
                  <a:pt x="5501083" y="76793"/>
                  <a:pt x="5820228" y="59063"/>
                </a:cubicBezTo>
                <a:cubicBezTo>
                  <a:pt x="6035537" y="16002"/>
                  <a:pt x="5791010" y="59063"/>
                  <a:pt x="6284685" y="59063"/>
                </a:cubicBezTo>
                <a:cubicBezTo>
                  <a:pt x="6367075" y="59063"/>
                  <a:pt x="6449180" y="49387"/>
                  <a:pt x="6531428" y="44549"/>
                </a:cubicBezTo>
                <a:cubicBezTo>
                  <a:pt x="6551959" y="37706"/>
                  <a:pt x="6614807" y="15520"/>
                  <a:pt x="6633028" y="15520"/>
                </a:cubicBezTo>
                <a:cubicBezTo>
                  <a:pt x="6686466" y="15520"/>
                  <a:pt x="6739466" y="25197"/>
                  <a:pt x="6792685" y="30035"/>
                </a:cubicBezTo>
                <a:cubicBezTo>
                  <a:pt x="6797523" y="44549"/>
                  <a:pt x="6798713" y="60847"/>
                  <a:pt x="6807200" y="73577"/>
                </a:cubicBezTo>
                <a:cubicBezTo>
                  <a:pt x="6821149" y="94499"/>
                  <a:pt x="6869297" y="135440"/>
                  <a:pt x="6894285" y="146149"/>
                </a:cubicBezTo>
                <a:cubicBezTo>
                  <a:pt x="6912620" y="154007"/>
                  <a:pt x="6932990" y="155825"/>
                  <a:pt x="6952343" y="160663"/>
                </a:cubicBezTo>
                <a:cubicBezTo>
                  <a:pt x="6995886" y="155825"/>
                  <a:pt x="7040468" y="156775"/>
                  <a:pt x="7082971" y="146149"/>
                </a:cubicBezTo>
                <a:cubicBezTo>
                  <a:pt x="7099894" y="141918"/>
                  <a:pt x="7111368" y="125775"/>
                  <a:pt x="7126514" y="117120"/>
                </a:cubicBezTo>
                <a:cubicBezTo>
                  <a:pt x="7145300" y="106385"/>
                  <a:pt x="7165785" y="98827"/>
                  <a:pt x="7184571" y="88092"/>
                </a:cubicBezTo>
                <a:cubicBezTo>
                  <a:pt x="7263355" y="43073"/>
                  <a:pt x="7191822" y="71160"/>
                  <a:pt x="7271657" y="44549"/>
                </a:cubicBezTo>
                <a:cubicBezTo>
                  <a:pt x="7286171" y="34873"/>
                  <a:pt x="7299598" y="23321"/>
                  <a:pt x="7315200" y="15520"/>
                </a:cubicBezTo>
                <a:cubicBezTo>
                  <a:pt x="7374267" y="-14013"/>
                  <a:pt x="7398326" y="5954"/>
                  <a:pt x="7474857" y="15520"/>
                </a:cubicBezTo>
                <a:cubicBezTo>
                  <a:pt x="7484533" y="30034"/>
                  <a:pt x="7491550" y="46728"/>
                  <a:pt x="7503885" y="59063"/>
                </a:cubicBezTo>
                <a:cubicBezTo>
                  <a:pt x="7537297" y="92475"/>
                  <a:pt x="7561070" y="91502"/>
                  <a:pt x="7605485" y="102606"/>
                </a:cubicBezTo>
                <a:cubicBezTo>
                  <a:pt x="7682895" y="97768"/>
                  <a:pt x="7760538" y="95810"/>
                  <a:pt x="7837714" y="88092"/>
                </a:cubicBezTo>
                <a:cubicBezTo>
                  <a:pt x="7895883" y="82275"/>
                  <a:pt x="7900574" y="67372"/>
                  <a:pt x="7953828" y="44549"/>
                </a:cubicBezTo>
                <a:cubicBezTo>
                  <a:pt x="7967890" y="38522"/>
                  <a:pt x="7982857" y="34873"/>
                  <a:pt x="7997371" y="30035"/>
                </a:cubicBezTo>
                <a:cubicBezTo>
                  <a:pt x="8026400" y="34873"/>
                  <a:pt x="8056538" y="35243"/>
                  <a:pt x="8084457" y="44549"/>
                </a:cubicBezTo>
                <a:cubicBezTo>
                  <a:pt x="8170866" y="73351"/>
                  <a:pt x="8081038" y="82258"/>
                  <a:pt x="8186057" y="88092"/>
                </a:cubicBezTo>
                <a:cubicBezTo>
                  <a:pt x="8340713" y="96684"/>
                  <a:pt x="8495695" y="97768"/>
                  <a:pt x="8650514" y="102606"/>
                </a:cubicBezTo>
                <a:cubicBezTo>
                  <a:pt x="8756952" y="97768"/>
                  <a:pt x="8863619" y="96589"/>
                  <a:pt x="8969828" y="88092"/>
                </a:cubicBezTo>
                <a:cubicBezTo>
                  <a:pt x="9037140" y="82707"/>
                  <a:pt x="8996789" y="63438"/>
                  <a:pt x="9056914" y="30035"/>
                </a:cubicBezTo>
                <a:cubicBezTo>
                  <a:pt x="9083662" y="15175"/>
                  <a:pt x="9144000" y="1006"/>
                  <a:pt x="9144000" y="1006"/>
                </a:cubicBezTo>
                <a:cubicBezTo>
                  <a:pt x="9286555" y="48525"/>
                  <a:pt x="9177183" y="18393"/>
                  <a:pt x="9347200" y="44549"/>
                </a:cubicBezTo>
                <a:cubicBezTo>
                  <a:pt x="9371583" y="48300"/>
                  <a:pt x="9395838" y="53080"/>
                  <a:pt x="9419771" y="59063"/>
                </a:cubicBezTo>
                <a:cubicBezTo>
                  <a:pt x="9434614" y="62774"/>
                  <a:pt x="9448168" y="71413"/>
                  <a:pt x="9463314" y="73577"/>
                </a:cubicBezTo>
                <a:cubicBezTo>
                  <a:pt x="9581941" y="90524"/>
                  <a:pt x="9840500" y="98450"/>
                  <a:pt x="9927771" y="102606"/>
                </a:cubicBezTo>
                <a:cubicBezTo>
                  <a:pt x="9995504" y="97768"/>
                  <a:pt x="10063530" y="96026"/>
                  <a:pt x="10130971" y="88092"/>
                </a:cubicBezTo>
                <a:cubicBezTo>
                  <a:pt x="10146166" y="86304"/>
                  <a:pt x="10159671" y="77288"/>
                  <a:pt x="10174514" y="73577"/>
                </a:cubicBezTo>
                <a:cubicBezTo>
                  <a:pt x="10198447" y="67594"/>
                  <a:pt x="10222895" y="63901"/>
                  <a:pt x="10247085" y="59063"/>
                </a:cubicBezTo>
                <a:lnTo>
                  <a:pt x="11103428" y="73577"/>
                </a:lnTo>
                <a:cubicBezTo>
                  <a:pt x="11561323" y="83531"/>
                  <a:pt x="11456364" y="78397"/>
                  <a:pt x="11771085" y="102606"/>
                </a:cubicBezTo>
                <a:cubicBezTo>
                  <a:pt x="11780761" y="117120"/>
                  <a:pt x="11798954" y="128744"/>
                  <a:pt x="11800114" y="146149"/>
                </a:cubicBezTo>
                <a:cubicBezTo>
                  <a:pt x="11801668" y="169451"/>
                  <a:pt x="11794249" y="360308"/>
                  <a:pt x="11756571" y="407406"/>
                </a:cubicBezTo>
                <a:lnTo>
                  <a:pt x="11698514" y="479977"/>
                </a:lnTo>
                <a:cubicBezTo>
                  <a:pt x="11681870" y="529909"/>
                  <a:pt x="11649877" y="573936"/>
                  <a:pt x="11684000" y="625120"/>
                </a:cubicBezTo>
                <a:cubicBezTo>
                  <a:pt x="11693676" y="639634"/>
                  <a:pt x="11713029" y="644473"/>
                  <a:pt x="11727543" y="654149"/>
                </a:cubicBezTo>
                <a:cubicBezTo>
                  <a:pt x="11722705" y="683178"/>
                  <a:pt x="11726189" y="714913"/>
                  <a:pt x="11713028" y="741235"/>
                </a:cubicBezTo>
                <a:cubicBezTo>
                  <a:pt x="11685477" y="796336"/>
                  <a:pt x="11657834" y="798338"/>
                  <a:pt x="11611428" y="813806"/>
                </a:cubicBezTo>
                <a:cubicBezTo>
                  <a:pt x="11625942" y="818644"/>
                  <a:pt x="11641597" y="820890"/>
                  <a:pt x="11654971" y="828320"/>
                </a:cubicBezTo>
                <a:cubicBezTo>
                  <a:pt x="11685469" y="845263"/>
                  <a:pt x="11742057" y="886377"/>
                  <a:pt x="11742057" y="886377"/>
                </a:cubicBezTo>
                <a:cubicBezTo>
                  <a:pt x="11751733" y="900891"/>
                  <a:pt x="11768921" y="912611"/>
                  <a:pt x="11771085" y="929920"/>
                </a:cubicBezTo>
                <a:cubicBezTo>
                  <a:pt x="11778612" y="990138"/>
                  <a:pt x="11752251" y="1002796"/>
                  <a:pt x="11727543" y="1046035"/>
                </a:cubicBezTo>
                <a:cubicBezTo>
                  <a:pt x="11698845" y="1096257"/>
                  <a:pt x="11700284" y="1098782"/>
                  <a:pt x="11684000" y="1147635"/>
                </a:cubicBezTo>
                <a:cubicBezTo>
                  <a:pt x="11723790" y="1346589"/>
                  <a:pt x="11706579" y="1231476"/>
                  <a:pt x="11684000" y="1626606"/>
                </a:cubicBezTo>
                <a:cubicBezTo>
                  <a:pt x="11679399" y="1707117"/>
                  <a:pt x="11674902" y="1711956"/>
                  <a:pt x="11654971" y="1771749"/>
                </a:cubicBezTo>
                <a:cubicBezTo>
                  <a:pt x="11659809" y="1868511"/>
                  <a:pt x="11662328" y="1965417"/>
                  <a:pt x="11669485" y="2062035"/>
                </a:cubicBezTo>
                <a:cubicBezTo>
                  <a:pt x="11672012" y="2096152"/>
                  <a:pt x="11684000" y="2129424"/>
                  <a:pt x="11684000" y="2163635"/>
                </a:cubicBezTo>
                <a:cubicBezTo>
                  <a:pt x="11684000" y="2284684"/>
                  <a:pt x="11678110" y="2405751"/>
                  <a:pt x="11669485" y="2526492"/>
                </a:cubicBezTo>
                <a:cubicBezTo>
                  <a:pt x="11668395" y="2541753"/>
                  <a:pt x="11659174" y="2555324"/>
                  <a:pt x="11654971" y="2570035"/>
                </a:cubicBezTo>
                <a:cubicBezTo>
                  <a:pt x="11649491" y="2589215"/>
                  <a:pt x="11645295" y="2608740"/>
                  <a:pt x="11640457" y="2628092"/>
                </a:cubicBezTo>
                <a:cubicBezTo>
                  <a:pt x="11630781" y="2715178"/>
                  <a:pt x="11632680" y="2804344"/>
                  <a:pt x="11611428" y="2889349"/>
                </a:cubicBezTo>
                <a:cubicBezTo>
                  <a:pt x="11607197" y="2906272"/>
                  <a:pt x="11583487" y="2910576"/>
                  <a:pt x="11567885" y="2918377"/>
                </a:cubicBezTo>
                <a:cubicBezTo>
                  <a:pt x="11447702" y="2978469"/>
                  <a:pt x="11605589" y="2878729"/>
                  <a:pt x="11480800" y="2961920"/>
                </a:cubicBezTo>
                <a:cubicBezTo>
                  <a:pt x="11410062" y="3068025"/>
                  <a:pt x="11497457" y="2956241"/>
                  <a:pt x="11408228" y="3019977"/>
                </a:cubicBezTo>
                <a:cubicBezTo>
                  <a:pt x="11385957" y="3035885"/>
                  <a:pt x="11369523" y="3058682"/>
                  <a:pt x="11350171" y="3078035"/>
                </a:cubicBezTo>
                <a:cubicBezTo>
                  <a:pt x="11385885" y="3113749"/>
                  <a:pt x="11407559" y="3143014"/>
                  <a:pt x="11451771" y="3165120"/>
                </a:cubicBezTo>
                <a:cubicBezTo>
                  <a:pt x="11465455" y="3171962"/>
                  <a:pt x="11480800" y="3174797"/>
                  <a:pt x="11495314" y="3179635"/>
                </a:cubicBezTo>
                <a:lnTo>
                  <a:pt x="11553371" y="3266720"/>
                </a:lnTo>
                <a:lnTo>
                  <a:pt x="11582400" y="3310263"/>
                </a:lnTo>
                <a:cubicBezTo>
                  <a:pt x="11585737" y="3343633"/>
                  <a:pt x="11613445" y="3492820"/>
                  <a:pt x="11582400" y="3542492"/>
                </a:cubicBezTo>
                <a:cubicBezTo>
                  <a:pt x="11570933" y="3560840"/>
                  <a:pt x="11544869" y="3564678"/>
                  <a:pt x="11524343" y="3571520"/>
                </a:cubicBezTo>
                <a:cubicBezTo>
                  <a:pt x="11486494" y="3584136"/>
                  <a:pt x="11446077" y="3587933"/>
                  <a:pt x="11408228" y="3600549"/>
                </a:cubicBezTo>
                <a:lnTo>
                  <a:pt x="11321143" y="3629577"/>
                </a:lnTo>
                <a:cubicBezTo>
                  <a:pt x="11306629" y="3639253"/>
                  <a:pt x="11293634" y="3651734"/>
                  <a:pt x="11277600" y="3658606"/>
                </a:cubicBezTo>
                <a:cubicBezTo>
                  <a:pt x="11259265" y="3666464"/>
                  <a:pt x="11238723" y="3667640"/>
                  <a:pt x="11219543" y="3673120"/>
                </a:cubicBezTo>
                <a:cubicBezTo>
                  <a:pt x="11204832" y="3677323"/>
                  <a:pt x="11190514" y="3682797"/>
                  <a:pt x="11176000" y="3687635"/>
                </a:cubicBezTo>
                <a:cubicBezTo>
                  <a:pt x="11407347" y="3745471"/>
                  <a:pt x="11000847" y="3645487"/>
                  <a:pt x="11321143" y="3716663"/>
                </a:cubicBezTo>
                <a:cubicBezTo>
                  <a:pt x="11336078" y="3719982"/>
                  <a:pt x="11349455" y="3729726"/>
                  <a:pt x="11364685" y="3731177"/>
                </a:cubicBezTo>
                <a:cubicBezTo>
                  <a:pt x="11451512" y="3739446"/>
                  <a:pt x="11538857" y="3740854"/>
                  <a:pt x="11625943" y="3745692"/>
                </a:cubicBezTo>
                <a:cubicBezTo>
                  <a:pt x="11595243" y="3868484"/>
                  <a:pt x="11637064" y="3743523"/>
                  <a:pt x="11567885" y="3847292"/>
                </a:cubicBezTo>
                <a:cubicBezTo>
                  <a:pt x="11520666" y="3918121"/>
                  <a:pt x="11592857" y="3865863"/>
                  <a:pt x="11524343" y="3934377"/>
                </a:cubicBezTo>
                <a:cubicBezTo>
                  <a:pt x="11512008" y="3946712"/>
                  <a:pt x="11494045" y="3952053"/>
                  <a:pt x="11480800" y="3963406"/>
                </a:cubicBezTo>
                <a:cubicBezTo>
                  <a:pt x="11460020" y="3981217"/>
                  <a:pt x="11449851" y="4017698"/>
                  <a:pt x="11422743" y="4021463"/>
                </a:cubicBezTo>
                <a:cubicBezTo>
                  <a:pt x="11269321" y="4042771"/>
                  <a:pt x="11113104" y="4031139"/>
                  <a:pt x="10958285" y="4035977"/>
                </a:cubicBezTo>
                <a:cubicBezTo>
                  <a:pt x="10889284" y="4081979"/>
                  <a:pt x="10931290" y="4059491"/>
                  <a:pt x="10827657" y="4094035"/>
                </a:cubicBezTo>
                <a:lnTo>
                  <a:pt x="10784114" y="4108549"/>
                </a:lnTo>
                <a:lnTo>
                  <a:pt x="10740571" y="4123063"/>
                </a:lnTo>
                <a:cubicBezTo>
                  <a:pt x="10766692" y="4131770"/>
                  <a:pt x="10816661" y="4149662"/>
                  <a:pt x="10842171" y="4152092"/>
                </a:cubicBezTo>
                <a:cubicBezTo>
                  <a:pt x="10924190" y="4159903"/>
                  <a:pt x="11006666" y="4161768"/>
                  <a:pt x="11088914" y="4166606"/>
                </a:cubicBezTo>
                <a:cubicBezTo>
                  <a:pt x="11117943" y="4176282"/>
                  <a:pt x="11145499" y="4193195"/>
                  <a:pt x="11176000" y="4195635"/>
                </a:cubicBezTo>
                <a:lnTo>
                  <a:pt x="11538857" y="4224663"/>
                </a:lnTo>
                <a:cubicBezTo>
                  <a:pt x="11639937" y="4376283"/>
                  <a:pt x="11599090" y="4276929"/>
                  <a:pt x="11582400" y="4543977"/>
                </a:cubicBezTo>
                <a:cubicBezTo>
                  <a:pt x="11587238" y="4616549"/>
                  <a:pt x="11588882" y="4689404"/>
                  <a:pt x="11596914" y="4761692"/>
                </a:cubicBezTo>
                <a:cubicBezTo>
                  <a:pt x="11598603" y="4776898"/>
                  <a:pt x="11607717" y="4790392"/>
                  <a:pt x="11611428" y="4805235"/>
                </a:cubicBezTo>
                <a:cubicBezTo>
                  <a:pt x="11625274" y="4860617"/>
                  <a:pt x="11615152" y="4881530"/>
                  <a:pt x="11654971" y="4921349"/>
                </a:cubicBezTo>
                <a:cubicBezTo>
                  <a:pt x="11667306" y="4933684"/>
                  <a:pt x="11684000" y="4940701"/>
                  <a:pt x="11698514" y="4950377"/>
                </a:cubicBezTo>
                <a:cubicBezTo>
                  <a:pt x="11691603" y="5005668"/>
                  <a:pt x="11673665" y="5144867"/>
                  <a:pt x="11669485" y="5197120"/>
                </a:cubicBezTo>
                <a:cubicBezTo>
                  <a:pt x="11663300" y="5274434"/>
                  <a:pt x="11661156" y="5352035"/>
                  <a:pt x="11654971" y="5429349"/>
                </a:cubicBezTo>
                <a:cubicBezTo>
                  <a:pt x="11651477" y="5473020"/>
                  <a:pt x="11675182" y="5533265"/>
                  <a:pt x="11640457" y="5559977"/>
                </a:cubicBezTo>
                <a:cubicBezTo>
                  <a:pt x="11594280" y="5595498"/>
                  <a:pt x="11524342" y="5569654"/>
                  <a:pt x="11466285" y="5574492"/>
                </a:cubicBezTo>
                <a:lnTo>
                  <a:pt x="10827657" y="5559977"/>
                </a:lnTo>
                <a:cubicBezTo>
                  <a:pt x="10798251" y="5558801"/>
                  <a:pt x="10767736" y="5556782"/>
                  <a:pt x="10740571" y="5545463"/>
                </a:cubicBezTo>
                <a:cubicBezTo>
                  <a:pt x="10708367" y="5532045"/>
                  <a:pt x="10653485" y="5487406"/>
                  <a:pt x="10653485" y="5487406"/>
                </a:cubicBezTo>
                <a:cubicBezTo>
                  <a:pt x="10648647" y="5472892"/>
                  <a:pt x="10653176" y="5449545"/>
                  <a:pt x="10638971" y="5443863"/>
                </a:cubicBezTo>
                <a:cubicBezTo>
                  <a:pt x="10620450" y="5436454"/>
                  <a:pt x="10597512" y="5447312"/>
                  <a:pt x="10580914" y="5458377"/>
                </a:cubicBezTo>
                <a:cubicBezTo>
                  <a:pt x="10540723" y="5485171"/>
                  <a:pt x="10567885" y="5523506"/>
                  <a:pt x="10508343" y="5530949"/>
                </a:cubicBezTo>
                <a:cubicBezTo>
                  <a:pt x="10407413" y="5543565"/>
                  <a:pt x="10305143" y="5540625"/>
                  <a:pt x="10203543" y="5545463"/>
                </a:cubicBezTo>
                <a:cubicBezTo>
                  <a:pt x="10179352" y="5550301"/>
                  <a:pt x="10155641" y="5559977"/>
                  <a:pt x="10130971" y="5559977"/>
                </a:cubicBezTo>
                <a:cubicBezTo>
                  <a:pt x="10034088" y="5559977"/>
                  <a:pt x="9937233" y="5553509"/>
                  <a:pt x="9840685" y="5545463"/>
                </a:cubicBezTo>
                <a:cubicBezTo>
                  <a:pt x="9820806" y="5543806"/>
                  <a:pt x="9802375" y="5533770"/>
                  <a:pt x="9782628" y="5530949"/>
                </a:cubicBezTo>
                <a:cubicBezTo>
                  <a:pt x="9734494" y="5524073"/>
                  <a:pt x="9685866" y="5521273"/>
                  <a:pt x="9637485" y="5516435"/>
                </a:cubicBezTo>
                <a:cubicBezTo>
                  <a:pt x="9463314" y="5521273"/>
                  <a:pt x="9288981" y="5522026"/>
                  <a:pt x="9114971" y="5530949"/>
                </a:cubicBezTo>
                <a:cubicBezTo>
                  <a:pt x="9099692" y="5531733"/>
                  <a:pt x="9086519" y="5542948"/>
                  <a:pt x="9071428" y="5545463"/>
                </a:cubicBezTo>
                <a:cubicBezTo>
                  <a:pt x="9028213" y="5552665"/>
                  <a:pt x="8984343" y="5555139"/>
                  <a:pt x="8940800" y="5559977"/>
                </a:cubicBezTo>
                <a:cubicBezTo>
                  <a:pt x="8926286" y="5564815"/>
                  <a:pt x="8912557" y="5574492"/>
                  <a:pt x="8897257" y="5574492"/>
                </a:cubicBezTo>
                <a:cubicBezTo>
                  <a:pt x="8668905" y="5574492"/>
                  <a:pt x="8710501" y="5579972"/>
                  <a:pt x="8563428" y="5530949"/>
                </a:cubicBezTo>
                <a:lnTo>
                  <a:pt x="8476343" y="5501920"/>
                </a:lnTo>
                <a:lnTo>
                  <a:pt x="8432800" y="5487406"/>
                </a:lnTo>
                <a:cubicBezTo>
                  <a:pt x="8418286" y="5477730"/>
                  <a:pt x="8406594" y="5460303"/>
                  <a:pt x="8389257" y="5458377"/>
                </a:cubicBezTo>
                <a:cubicBezTo>
                  <a:pt x="8269599" y="5445082"/>
                  <a:pt x="8339178" y="5479351"/>
                  <a:pt x="8258628" y="5487406"/>
                </a:cubicBezTo>
                <a:cubicBezTo>
                  <a:pt x="8176647" y="5495604"/>
                  <a:pt x="8094133" y="5497082"/>
                  <a:pt x="8011885" y="5501920"/>
                </a:cubicBezTo>
                <a:cubicBezTo>
                  <a:pt x="7934476" y="5497082"/>
                  <a:pt x="7857206" y="5486069"/>
                  <a:pt x="7779657" y="5487406"/>
                </a:cubicBezTo>
                <a:cubicBezTo>
                  <a:pt x="7576257" y="5490913"/>
                  <a:pt x="7373295" y="5507599"/>
                  <a:pt x="7170057" y="5516435"/>
                </a:cubicBezTo>
                <a:lnTo>
                  <a:pt x="6778171" y="5530949"/>
                </a:lnTo>
                <a:cubicBezTo>
                  <a:pt x="6678355" y="5597493"/>
                  <a:pt x="6702117" y="5555908"/>
                  <a:pt x="6676571" y="5632549"/>
                </a:cubicBezTo>
                <a:cubicBezTo>
                  <a:pt x="6632930" y="5618002"/>
                  <a:pt x="6627000" y="5620269"/>
                  <a:pt x="6589485" y="5589006"/>
                </a:cubicBezTo>
                <a:cubicBezTo>
                  <a:pt x="6573716" y="5575865"/>
                  <a:pt x="6559083" y="5561232"/>
                  <a:pt x="6545943" y="5545463"/>
                </a:cubicBezTo>
                <a:cubicBezTo>
                  <a:pt x="6534776" y="5532062"/>
                  <a:pt x="6530536" y="5512817"/>
                  <a:pt x="6516914" y="5501920"/>
                </a:cubicBezTo>
                <a:cubicBezTo>
                  <a:pt x="6504967" y="5492363"/>
                  <a:pt x="6487885" y="5492244"/>
                  <a:pt x="6473371" y="5487406"/>
                </a:cubicBezTo>
                <a:cubicBezTo>
                  <a:pt x="6458857" y="5492244"/>
                  <a:pt x="6440646" y="5491102"/>
                  <a:pt x="6429828" y="5501920"/>
                </a:cubicBezTo>
                <a:cubicBezTo>
                  <a:pt x="6419010" y="5512738"/>
                  <a:pt x="6419025" y="5530620"/>
                  <a:pt x="6415314" y="5545463"/>
                </a:cubicBezTo>
                <a:cubicBezTo>
                  <a:pt x="6409331" y="5569396"/>
                  <a:pt x="6413040" y="5596616"/>
                  <a:pt x="6400800" y="5618035"/>
                </a:cubicBezTo>
                <a:cubicBezTo>
                  <a:pt x="6379318" y="5655629"/>
                  <a:pt x="6295935" y="5657283"/>
                  <a:pt x="6270171" y="5661577"/>
                </a:cubicBezTo>
                <a:cubicBezTo>
                  <a:pt x="6170315" y="5694864"/>
                  <a:pt x="6291038" y="5657784"/>
                  <a:pt x="6110514" y="5690606"/>
                </a:cubicBezTo>
                <a:cubicBezTo>
                  <a:pt x="6095461" y="5693343"/>
                  <a:pt x="6082024" y="5702383"/>
                  <a:pt x="6066971" y="5705120"/>
                </a:cubicBezTo>
                <a:cubicBezTo>
                  <a:pt x="6028594" y="5712098"/>
                  <a:pt x="5989562" y="5714797"/>
                  <a:pt x="5950857" y="5719635"/>
                </a:cubicBezTo>
                <a:cubicBezTo>
                  <a:pt x="5878286" y="5714797"/>
                  <a:pt x="5804886" y="5717077"/>
                  <a:pt x="5733143" y="5705120"/>
                </a:cubicBezTo>
                <a:cubicBezTo>
                  <a:pt x="5715936" y="5702252"/>
                  <a:pt x="5705202" y="5683893"/>
                  <a:pt x="5689600" y="5676092"/>
                </a:cubicBezTo>
                <a:cubicBezTo>
                  <a:pt x="5675916" y="5669250"/>
                  <a:pt x="5660571" y="5666415"/>
                  <a:pt x="5646057" y="5661577"/>
                </a:cubicBezTo>
                <a:cubicBezTo>
                  <a:pt x="5510590" y="5666415"/>
                  <a:pt x="5374929" y="5667365"/>
                  <a:pt x="5239657" y="5676092"/>
                </a:cubicBezTo>
                <a:cubicBezTo>
                  <a:pt x="5224389" y="5677077"/>
                  <a:pt x="5211205" y="5688091"/>
                  <a:pt x="5196114" y="5690606"/>
                </a:cubicBezTo>
                <a:cubicBezTo>
                  <a:pt x="4782508" y="5759539"/>
                  <a:pt x="5253980" y="5667419"/>
                  <a:pt x="4992914" y="5719635"/>
                </a:cubicBezTo>
                <a:cubicBezTo>
                  <a:pt x="4886476" y="5714797"/>
                  <a:pt x="4779857" y="5712991"/>
                  <a:pt x="4673600" y="5705120"/>
                </a:cubicBezTo>
                <a:cubicBezTo>
                  <a:pt x="4648998" y="5703298"/>
                  <a:pt x="4624961" y="5696589"/>
                  <a:pt x="4601028" y="5690606"/>
                </a:cubicBezTo>
                <a:cubicBezTo>
                  <a:pt x="4586185" y="5686895"/>
                  <a:pt x="4572680" y="5677880"/>
                  <a:pt x="4557485" y="5676092"/>
                </a:cubicBezTo>
                <a:cubicBezTo>
                  <a:pt x="4490044" y="5668158"/>
                  <a:pt x="4421885" y="5668015"/>
                  <a:pt x="4354285" y="5661577"/>
                </a:cubicBezTo>
                <a:cubicBezTo>
                  <a:pt x="4320229" y="5658333"/>
                  <a:pt x="4286552" y="5651901"/>
                  <a:pt x="4252685" y="5647063"/>
                </a:cubicBezTo>
                <a:cubicBezTo>
                  <a:pt x="4228495" y="5651901"/>
                  <a:pt x="4202572" y="5651369"/>
                  <a:pt x="4180114" y="5661577"/>
                </a:cubicBezTo>
                <a:cubicBezTo>
                  <a:pt x="4148353" y="5676014"/>
                  <a:pt x="4126126" y="5708603"/>
                  <a:pt x="4093028" y="5719635"/>
                </a:cubicBezTo>
                <a:lnTo>
                  <a:pt x="4049485" y="5734149"/>
                </a:lnTo>
                <a:cubicBezTo>
                  <a:pt x="3991428" y="5729311"/>
                  <a:pt x="3932780" y="5729213"/>
                  <a:pt x="3875314" y="5719635"/>
                </a:cubicBezTo>
                <a:cubicBezTo>
                  <a:pt x="3845131" y="5714605"/>
                  <a:pt x="3788228" y="5690606"/>
                  <a:pt x="3788228" y="5690606"/>
                </a:cubicBezTo>
                <a:cubicBezTo>
                  <a:pt x="3691466" y="5695444"/>
                  <a:pt x="3594517" y="5697394"/>
                  <a:pt x="3497943" y="5705120"/>
                </a:cubicBezTo>
                <a:cubicBezTo>
                  <a:pt x="3473352" y="5707087"/>
                  <a:pt x="3449754" y="5715884"/>
                  <a:pt x="3425371" y="5719635"/>
                </a:cubicBezTo>
                <a:cubicBezTo>
                  <a:pt x="3386819" y="5725566"/>
                  <a:pt x="3347962" y="5729311"/>
                  <a:pt x="3309257" y="5734149"/>
                </a:cubicBezTo>
                <a:cubicBezTo>
                  <a:pt x="3270552" y="5724473"/>
                  <a:pt x="3230992" y="5717736"/>
                  <a:pt x="3193143" y="5705120"/>
                </a:cubicBezTo>
                <a:cubicBezTo>
                  <a:pt x="3178629" y="5700282"/>
                  <a:pt x="3164861" y="5691696"/>
                  <a:pt x="3149600" y="5690606"/>
                </a:cubicBezTo>
                <a:cubicBezTo>
                  <a:pt x="3028859" y="5681982"/>
                  <a:pt x="2907695" y="5680930"/>
                  <a:pt x="2786743" y="5676092"/>
                </a:cubicBezTo>
                <a:cubicBezTo>
                  <a:pt x="2641600" y="5680930"/>
                  <a:pt x="2496272" y="5681821"/>
                  <a:pt x="2351314" y="5690606"/>
                </a:cubicBezTo>
                <a:cubicBezTo>
                  <a:pt x="2336043" y="5691532"/>
                  <a:pt x="2321455" y="5698278"/>
                  <a:pt x="2307771" y="5705120"/>
                </a:cubicBezTo>
                <a:cubicBezTo>
                  <a:pt x="2292169" y="5712921"/>
                  <a:pt x="2278742" y="5724473"/>
                  <a:pt x="2264228" y="5734149"/>
                </a:cubicBezTo>
                <a:cubicBezTo>
                  <a:pt x="1806062" y="5581431"/>
                  <a:pt x="2279035" y="5734155"/>
                  <a:pt x="914400" y="5705120"/>
                </a:cubicBezTo>
                <a:cubicBezTo>
                  <a:pt x="894457" y="5704696"/>
                  <a:pt x="875695" y="5695444"/>
                  <a:pt x="856343" y="5690606"/>
                </a:cubicBezTo>
                <a:cubicBezTo>
                  <a:pt x="735390" y="5695444"/>
                  <a:pt x="614534" y="5705120"/>
                  <a:pt x="493485" y="5705120"/>
                </a:cubicBezTo>
                <a:cubicBezTo>
                  <a:pt x="444863" y="5705120"/>
                  <a:pt x="396400" y="5697999"/>
                  <a:pt x="348343" y="5690606"/>
                </a:cubicBezTo>
                <a:cubicBezTo>
                  <a:pt x="333221" y="5688280"/>
                  <a:pt x="320006" y="5677782"/>
                  <a:pt x="304800" y="5676092"/>
                </a:cubicBezTo>
                <a:cubicBezTo>
                  <a:pt x="232512" y="5668060"/>
                  <a:pt x="159657" y="5666415"/>
                  <a:pt x="87085" y="5661577"/>
                </a:cubicBezTo>
                <a:cubicBezTo>
                  <a:pt x="77409" y="5613196"/>
                  <a:pt x="61135" y="5565678"/>
                  <a:pt x="58057" y="5516435"/>
                </a:cubicBezTo>
                <a:cubicBezTo>
                  <a:pt x="47185" y="5342481"/>
                  <a:pt x="51965" y="5320223"/>
                  <a:pt x="29028" y="5182606"/>
                </a:cubicBezTo>
                <a:cubicBezTo>
                  <a:pt x="24972" y="5158272"/>
                  <a:pt x="20497" y="5133968"/>
                  <a:pt x="14514" y="5110035"/>
                </a:cubicBezTo>
                <a:cubicBezTo>
                  <a:pt x="10803" y="5095192"/>
                  <a:pt x="4838" y="5081006"/>
                  <a:pt x="0" y="5066492"/>
                </a:cubicBezTo>
                <a:cubicBezTo>
                  <a:pt x="4838" y="4998759"/>
                  <a:pt x="7405" y="4930825"/>
                  <a:pt x="14514" y="4863292"/>
                </a:cubicBezTo>
                <a:cubicBezTo>
                  <a:pt x="17096" y="4838758"/>
                  <a:pt x="25539" y="4815142"/>
                  <a:pt x="29028" y="4790720"/>
                </a:cubicBezTo>
                <a:cubicBezTo>
                  <a:pt x="35224" y="4747350"/>
                  <a:pt x="38705" y="4703635"/>
                  <a:pt x="43543" y="4660092"/>
                </a:cubicBezTo>
                <a:cubicBezTo>
                  <a:pt x="48381" y="4563330"/>
                  <a:pt x="52368" y="4466522"/>
                  <a:pt x="58057" y="4369806"/>
                </a:cubicBezTo>
                <a:cubicBezTo>
                  <a:pt x="62044" y="4302017"/>
                  <a:pt x="56102" y="4232484"/>
                  <a:pt x="72571" y="4166606"/>
                </a:cubicBezTo>
                <a:cubicBezTo>
                  <a:pt x="81033" y="4132760"/>
                  <a:pt x="130628" y="4079520"/>
                  <a:pt x="130628" y="4079520"/>
                </a:cubicBezTo>
                <a:cubicBezTo>
                  <a:pt x="125790" y="4050492"/>
                  <a:pt x="125420" y="4020354"/>
                  <a:pt x="116114" y="3992435"/>
                </a:cubicBezTo>
                <a:cubicBezTo>
                  <a:pt x="110598" y="3975886"/>
                  <a:pt x="93957" y="3964926"/>
                  <a:pt x="87085" y="3948892"/>
                </a:cubicBezTo>
                <a:cubicBezTo>
                  <a:pt x="79227" y="3930557"/>
                  <a:pt x="77409" y="3910187"/>
                  <a:pt x="72571" y="3890835"/>
                </a:cubicBezTo>
                <a:cubicBezTo>
                  <a:pt x="115048" y="3402358"/>
                  <a:pt x="121315" y="3467144"/>
                  <a:pt x="87085" y="2816777"/>
                </a:cubicBezTo>
                <a:cubicBezTo>
                  <a:pt x="85477" y="2786221"/>
                  <a:pt x="58057" y="2729692"/>
                  <a:pt x="58057" y="2729692"/>
                </a:cubicBezTo>
                <a:cubicBezTo>
                  <a:pt x="62895" y="2700663"/>
                  <a:pt x="59410" y="2668928"/>
                  <a:pt x="72571" y="2642606"/>
                </a:cubicBezTo>
                <a:cubicBezTo>
                  <a:pt x="86890" y="2613967"/>
                  <a:pt x="151589" y="2604708"/>
                  <a:pt x="174171" y="2599063"/>
                </a:cubicBezTo>
                <a:cubicBezTo>
                  <a:pt x="220173" y="2530060"/>
                  <a:pt x="208716" y="2572069"/>
                  <a:pt x="174171" y="2468435"/>
                </a:cubicBezTo>
                <a:lnTo>
                  <a:pt x="159657" y="2424892"/>
                </a:lnTo>
                <a:cubicBezTo>
                  <a:pt x="163676" y="2404796"/>
                  <a:pt x="186830" y="2273420"/>
                  <a:pt x="203200" y="2265235"/>
                </a:cubicBezTo>
                <a:cubicBezTo>
                  <a:pt x="222552" y="2255559"/>
                  <a:pt x="243651" y="2248782"/>
                  <a:pt x="261257" y="2236206"/>
                </a:cubicBezTo>
                <a:cubicBezTo>
                  <a:pt x="277960" y="2224275"/>
                  <a:pt x="289031" y="2205804"/>
                  <a:pt x="304800" y="2192663"/>
                </a:cubicBezTo>
                <a:cubicBezTo>
                  <a:pt x="318201" y="2181496"/>
                  <a:pt x="333829" y="2173311"/>
                  <a:pt x="348343" y="2163635"/>
                </a:cubicBezTo>
                <a:cubicBezTo>
                  <a:pt x="358019" y="2149121"/>
                  <a:pt x="386026" y="2135238"/>
                  <a:pt x="377371" y="2120092"/>
                </a:cubicBezTo>
                <a:cubicBezTo>
                  <a:pt x="360061" y="2089801"/>
                  <a:pt x="319314" y="2081388"/>
                  <a:pt x="290285" y="2062035"/>
                </a:cubicBezTo>
                <a:cubicBezTo>
                  <a:pt x="275771" y="2052359"/>
                  <a:pt x="263292" y="2038522"/>
                  <a:pt x="246743" y="2033006"/>
                </a:cubicBezTo>
                <a:cubicBezTo>
                  <a:pt x="143108" y="1998461"/>
                  <a:pt x="185117" y="2020950"/>
                  <a:pt x="116114" y="1974949"/>
                </a:cubicBezTo>
                <a:cubicBezTo>
                  <a:pt x="92112" y="1902940"/>
                  <a:pt x="81368" y="1890500"/>
                  <a:pt x="116114" y="1786263"/>
                </a:cubicBezTo>
                <a:cubicBezTo>
                  <a:pt x="121630" y="1769714"/>
                  <a:pt x="145143" y="1766911"/>
                  <a:pt x="159657" y="1757235"/>
                </a:cubicBezTo>
                <a:cubicBezTo>
                  <a:pt x="164495" y="1742721"/>
                  <a:pt x="167329" y="1727376"/>
                  <a:pt x="174171" y="1713692"/>
                </a:cubicBezTo>
                <a:cubicBezTo>
                  <a:pt x="190209" y="1681617"/>
                  <a:pt x="227554" y="1665475"/>
                  <a:pt x="188685" y="1626606"/>
                </a:cubicBezTo>
                <a:cubicBezTo>
                  <a:pt x="177867" y="1615788"/>
                  <a:pt x="159657" y="1616930"/>
                  <a:pt x="145143" y="1612092"/>
                </a:cubicBezTo>
                <a:cubicBezTo>
                  <a:pt x="140305" y="1471787"/>
                  <a:pt x="139385" y="1331292"/>
                  <a:pt x="130628" y="1191177"/>
                </a:cubicBezTo>
                <a:cubicBezTo>
                  <a:pt x="129674" y="1175908"/>
                  <a:pt x="118851" y="1162687"/>
                  <a:pt x="116114" y="1147635"/>
                </a:cubicBezTo>
                <a:cubicBezTo>
                  <a:pt x="109136" y="1109258"/>
                  <a:pt x="106438" y="1070225"/>
                  <a:pt x="101600" y="1031520"/>
                </a:cubicBezTo>
                <a:cubicBezTo>
                  <a:pt x="106438" y="804130"/>
                  <a:pt x="103260" y="576427"/>
                  <a:pt x="116114" y="349349"/>
                </a:cubicBezTo>
                <a:cubicBezTo>
                  <a:pt x="117843" y="318799"/>
                  <a:pt x="135467" y="291292"/>
                  <a:pt x="145143" y="262263"/>
                </a:cubicBezTo>
                <a:cubicBezTo>
                  <a:pt x="149981" y="247749"/>
                  <a:pt x="159657" y="234019"/>
                  <a:pt x="159657" y="218720"/>
                </a:cubicBezTo>
                <a:lnTo>
                  <a:pt x="159657" y="73577"/>
                </a:lnTo>
                <a:lnTo>
                  <a:pt x="116114" y="10260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3387" y="1254717"/>
            <a:ext cx="11684002" cy="5632311"/>
          </a:xfrm>
          <a:prstGeom prst="rect">
            <a:avLst/>
          </a:prstGeom>
        </p:spPr>
        <p:txBody>
          <a:bodyPr wrap="square">
            <a:spAutoFit/>
          </a:bodyPr>
          <a:lstStyle/>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Both business &amp; IT Leadership </a:t>
            </a:r>
            <a:r>
              <a:rPr lang="en-US" sz="2000" dirty="0">
                <a:solidFill>
                  <a:srgbClr val="333132"/>
                </a:solidFill>
                <a:effectLst>
                  <a:outerShdw blurRad="38100" dist="38100" dir="2700000" algn="tl">
                    <a:schemeClr val="bg1">
                      <a:alpha val="43000"/>
                    </a:schemeClr>
                  </a:outerShdw>
                </a:effectLst>
              </a:rPr>
              <a:t>– to create an understanding and foster commitment to the effort and iterative approach needed.</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Governance of Enterprise IT </a:t>
            </a:r>
            <a:r>
              <a:rPr lang="en-US" sz="2000" dirty="0">
                <a:solidFill>
                  <a:srgbClr val="333132"/>
                </a:solidFill>
                <a:effectLst>
                  <a:outerShdw blurRad="38100" dist="38100" dir="2700000" algn="tl">
                    <a:schemeClr val="bg1">
                      <a:alpha val="43000"/>
                    </a:schemeClr>
                  </a:outerShdw>
                </a:effectLst>
              </a:rPr>
              <a:t>within an agile context – to ensure a strategic fit and effective devolved decision making.</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Organization Change Management </a:t>
            </a:r>
            <a:r>
              <a:rPr lang="en-US" sz="2000" dirty="0">
                <a:solidFill>
                  <a:srgbClr val="333132"/>
                </a:solidFill>
                <a:effectLst>
                  <a:outerShdw blurRad="38100" dist="38100" dir="2700000" algn="tl">
                    <a:schemeClr val="bg1">
                      <a:alpha val="43000"/>
                    </a:schemeClr>
                  </a:outerShdw>
                </a:effectLst>
              </a:rPr>
              <a:t>– to effectively manage change and use resistance as an enabler.</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Organizational Behavior Management </a:t>
            </a:r>
            <a:r>
              <a:rPr lang="en-US" sz="2000" dirty="0">
                <a:solidFill>
                  <a:srgbClr val="333132"/>
                </a:solidFill>
                <a:effectLst>
                  <a:outerShdw blurRad="38100" dist="38100" dir="2700000" algn="tl">
                    <a:schemeClr val="bg1">
                      <a:alpha val="43000"/>
                    </a:schemeClr>
                  </a:outerShdw>
                </a:effectLst>
              </a:rPr>
              <a:t>– translating ‘mindsets’ and ‘cultural values’ into sustained, desirable behaviors.</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Leadership development </a:t>
            </a:r>
            <a:r>
              <a:rPr lang="en-US" sz="2000" dirty="0">
                <a:solidFill>
                  <a:srgbClr val="333132"/>
                </a:solidFill>
                <a:effectLst>
                  <a:outerShdw blurRad="38100" dist="38100" dir="2700000" algn="tl">
                    <a:schemeClr val="bg1">
                      <a:alpha val="43000"/>
                    </a:schemeClr>
                  </a:outerShdw>
                </a:effectLst>
              </a:rPr>
              <a:t>to develop the right skills, behaviors and leadership styles lead an agile transformation, to manage in an agile organization, and to sustain and grow agile cultural values.</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Coaching at all levels </a:t>
            </a:r>
            <a:r>
              <a:rPr lang="en-US" sz="2000" dirty="0">
                <a:solidFill>
                  <a:srgbClr val="333132"/>
                </a:solidFill>
                <a:effectLst>
                  <a:outerShdw blurRad="38100" dist="38100" dir="2700000" algn="tl">
                    <a:schemeClr val="bg1">
                      <a:alpha val="43000"/>
                    </a:schemeClr>
                  </a:outerShdw>
                </a:effectLst>
              </a:rPr>
              <a:t>– to help transfer and embed learning and to embed an iterative cycle of practice, feedback, improve.</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Ensuring end-to-end representation </a:t>
            </a:r>
            <a:r>
              <a:rPr lang="en-US" sz="2000" dirty="0">
                <a:solidFill>
                  <a:srgbClr val="333132"/>
                </a:solidFill>
                <a:effectLst>
                  <a:outerShdw blurRad="38100" dist="38100" dir="2700000" algn="tl">
                    <a:schemeClr val="bg1">
                      <a:alpha val="43000"/>
                    </a:schemeClr>
                  </a:outerShdw>
                </a:effectLst>
              </a:rPr>
              <a:t>in training – To help break down </a:t>
            </a:r>
            <a:r>
              <a:rPr lang="en-US" sz="2000" dirty="0" err="1">
                <a:solidFill>
                  <a:srgbClr val="333132"/>
                </a:solidFill>
                <a:effectLst>
                  <a:outerShdw blurRad="38100" dist="38100" dir="2700000" algn="tl">
                    <a:schemeClr val="bg1">
                      <a:alpha val="43000"/>
                    </a:schemeClr>
                  </a:outerShdw>
                </a:effectLst>
              </a:rPr>
              <a:t>SILOes</a:t>
            </a:r>
            <a:r>
              <a:rPr lang="en-US" sz="2000" dirty="0">
                <a:solidFill>
                  <a:srgbClr val="333132"/>
                </a:solidFill>
                <a:effectLst>
                  <a:outerShdw blurRad="38100" dist="38100" dir="2700000" algn="tl">
                    <a:schemeClr val="bg1">
                      <a:alpha val="43000"/>
                    </a:schemeClr>
                  </a:outerShdw>
                </a:effectLst>
              </a:rPr>
              <a:t> and foster collaborative learning. (e.g. participation in a business simulation).</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Ways to translate theory into practice </a:t>
            </a:r>
            <a:r>
              <a:rPr lang="en-US" sz="2000" dirty="0">
                <a:solidFill>
                  <a:srgbClr val="333132"/>
                </a:solidFill>
                <a:effectLst>
                  <a:outerShdw blurRad="38100" dist="38100" dir="2700000" algn="tl">
                    <a:schemeClr val="bg1">
                      <a:alpha val="43000"/>
                    </a:schemeClr>
                  </a:outerShdw>
                </a:effectLst>
              </a:rPr>
              <a:t>– include ‘Learning-by-doing’, supported by coaching.</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An approach such as the 8-Field model </a:t>
            </a:r>
            <a:r>
              <a:rPr lang="en-US" sz="2000" dirty="0">
                <a:solidFill>
                  <a:srgbClr val="333132"/>
                </a:solidFill>
                <a:effectLst>
                  <a:outerShdw blurRad="38100" dist="38100" dir="2700000" algn="tl">
                    <a:schemeClr val="bg1">
                      <a:alpha val="43000"/>
                    </a:schemeClr>
                  </a:outerShdw>
                </a:effectLst>
              </a:rPr>
              <a:t>– to ensure learning interventions fit with strategic intentions, the transfer of learning into the organization, and the ability to measure behavior change and impact (Value).</a:t>
            </a:r>
          </a:p>
          <a:p>
            <a:pPr marL="285750" indent="-285750">
              <a:buClr>
                <a:srgbClr val="C00000"/>
              </a:buClr>
              <a:buFont typeface="Wingdings" panose="05000000000000000000" pitchFamily="2" charset="2"/>
              <a:buChar char="ü"/>
            </a:pPr>
            <a:r>
              <a:rPr lang="en-US" sz="2000" b="1" dirty="0">
                <a:solidFill>
                  <a:srgbClr val="333132"/>
                </a:solidFill>
                <a:effectLst>
                  <a:outerShdw blurRad="38100" dist="38100" dir="2700000" algn="tl">
                    <a:schemeClr val="bg1">
                      <a:alpha val="43000"/>
                    </a:schemeClr>
                  </a:outerShdw>
                </a:effectLst>
              </a:rPr>
              <a:t>Linking the outcomes from training to continual improvement initiatives</a:t>
            </a:r>
            <a:r>
              <a:rPr lang="en-US" sz="2000" dirty="0">
                <a:solidFill>
                  <a:srgbClr val="333132"/>
                </a:solidFill>
                <a:effectLst>
                  <a:outerShdw blurRad="38100" dist="38100" dir="2700000" algn="tl">
                    <a:schemeClr val="bg1">
                      <a:alpha val="43000"/>
                    </a:schemeClr>
                  </a:outerShdw>
                </a:effectLst>
              </a:rPr>
              <a:t> – recognize and embed the need for continual learning and improving.</a:t>
            </a:r>
            <a:endParaRPr lang="en-US" sz="2000" b="0" i="0" dirty="0">
              <a:solidFill>
                <a:srgbClr val="333132"/>
              </a:solidFill>
              <a:effectLst>
                <a:outerShdw blurRad="38100" dist="38100" dir="2700000" algn="tl">
                  <a:schemeClr val="bg1">
                    <a:alpha val="43000"/>
                  </a:schemeClr>
                </a:outerShdw>
              </a:effectLst>
            </a:endParaRPr>
          </a:p>
        </p:txBody>
      </p:sp>
      <p:sp>
        <p:nvSpPr>
          <p:cNvPr id="3" name="Rectangle 2"/>
          <p:cNvSpPr/>
          <p:nvPr/>
        </p:nvSpPr>
        <p:spPr>
          <a:xfrm>
            <a:off x="2054248" y="274874"/>
            <a:ext cx="9833141" cy="584775"/>
          </a:xfrm>
          <a:prstGeom prst="rect">
            <a:avLst/>
          </a:prstGeom>
        </p:spPr>
        <p:txBody>
          <a:bodyPr wrap="none">
            <a:spAutoFit/>
          </a:bodyPr>
          <a:lstStyle/>
          <a:p>
            <a:r>
              <a:rPr lang="en-US" sz="3200" b="1" dirty="0">
                <a:solidFill>
                  <a:srgbClr val="1AA3F5"/>
                </a:solidFill>
                <a:latin typeface="Arial"/>
              </a:rPr>
              <a:t>There is a clear need to extend training to include</a:t>
            </a:r>
          </a:p>
        </p:txBody>
      </p:sp>
    </p:spTree>
    <p:extLst>
      <p:ext uri="{BB962C8B-B14F-4D97-AF65-F5344CB8AC3E}">
        <p14:creationId xmlns:p14="http://schemas.microsoft.com/office/powerpoint/2010/main" val="86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6426397" y="2185990"/>
            <a:ext cx="3720313" cy="2554545"/>
          </a:xfrm>
          <a:prstGeom prst="rect">
            <a:avLst/>
          </a:prstGeom>
          <a:noFill/>
        </p:spPr>
        <p:txBody>
          <a:bodyPr wrap="none" rtlCol="0">
            <a:spAutoFit/>
          </a:bodyPr>
          <a:lstStyle/>
          <a:p>
            <a:pPr algn="ctr"/>
            <a:r>
              <a:rPr lang="en-US" sz="4000" i="1" dirty="0" smtClean="0"/>
              <a:t>“The </a:t>
            </a:r>
          </a:p>
          <a:p>
            <a:pPr algn="ctr"/>
            <a:r>
              <a:rPr lang="en-US" sz="4000" b="1" dirty="0" smtClean="0"/>
              <a:t>Shiny New Thing</a:t>
            </a:r>
          </a:p>
          <a:p>
            <a:pPr algn="ctr"/>
            <a:r>
              <a:rPr lang="en-US" sz="4000" i="1" dirty="0" smtClean="0"/>
              <a:t>that </a:t>
            </a:r>
          </a:p>
          <a:p>
            <a:pPr algn="ctr"/>
            <a:r>
              <a:rPr lang="en-US" sz="4000" b="1" i="1" dirty="0" smtClean="0"/>
              <a:t>really</a:t>
            </a:r>
            <a:r>
              <a:rPr lang="en-US" sz="4000" i="1" dirty="0" smtClean="0"/>
              <a:t> </a:t>
            </a:r>
            <a:r>
              <a:rPr lang="en-US" sz="4000" i="1" dirty="0"/>
              <a:t>helps</a:t>
            </a:r>
            <a:r>
              <a:rPr lang="en-US" sz="4000" i="1" dirty="0" smtClean="0"/>
              <a:t>!”</a:t>
            </a:r>
            <a:endParaRPr lang="en-US" sz="4000" i="1" dirty="0"/>
          </a:p>
        </p:txBody>
      </p:sp>
      <p:pic>
        <p:nvPicPr>
          <p:cNvPr id="4" name="Picture 3"/>
          <p:cNvPicPr>
            <a:picLocks noChangeAspect="1"/>
          </p:cNvPicPr>
          <p:nvPr/>
        </p:nvPicPr>
        <p:blipFill>
          <a:blip r:embed="rId3"/>
          <a:stretch>
            <a:fillRect/>
          </a:stretch>
        </p:blipFill>
        <p:spPr>
          <a:xfrm>
            <a:off x="2120900" y="1811235"/>
            <a:ext cx="4064000" cy="3289208"/>
          </a:xfrm>
          <a:prstGeom prst="rect">
            <a:avLst/>
          </a:prstGeom>
        </p:spPr>
      </p:pic>
      <p:grpSp>
        <p:nvGrpSpPr>
          <p:cNvPr id="48" name="Group 47"/>
          <p:cNvGrpSpPr/>
          <p:nvPr/>
        </p:nvGrpSpPr>
        <p:grpSpPr>
          <a:xfrm>
            <a:off x="6184899" y="1811235"/>
            <a:ext cx="4207576" cy="3289208"/>
            <a:chOff x="6908799" y="1696446"/>
            <a:chExt cx="4207576" cy="3289208"/>
          </a:xfrm>
        </p:grpSpPr>
        <p:sp>
          <p:nvSpPr>
            <p:cNvPr id="5" name="Flowchart: Process 4"/>
            <p:cNvSpPr/>
            <p:nvPr/>
          </p:nvSpPr>
          <p:spPr>
            <a:xfrm>
              <a:off x="6908799" y="1696446"/>
              <a:ext cx="4207576" cy="3289208"/>
            </a:xfrm>
            <a:prstGeom prst="flowChartProces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7810516" y="1957703"/>
              <a:ext cx="2204341" cy="231364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127538" y="1749325"/>
            <a:ext cx="1891865" cy="646331"/>
          </a:xfrm>
          <a:prstGeom prst="rect">
            <a:avLst/>
          </a:prstGeom>
          <a:noFill/>
        </p:spPr>
        <p:txBody>
          <a:bodyPr wrap="none" rtlCol="0">
            <a:spAutoFit/>
          </a:bodyPr>
          <a:lstStyle/>
          <a:p>
            <a:r>
              <a:rPr lang="en-US" sz="3600" dirty="0" smtClean="0">
                <a:solidFill>
                  <a:schemeClr val="bg1"/>
                </a:solidFill>
              </a:rPr>
              <a:t>Diamond</a:t>
            </a:r>
            <a:endParaRPr lang="en-US" sz="3600" dirty="0">
              <a:solidFill>
                <a:schemeClr val="bg1"/>
              </a:solidFill>
            </a:endParaRPr>
          </a:p>
        </p:txBody>
      </p:sp>
      <p:sp>
        <p:nvSpPr>
          <p:cNvPr id="8" name="TextBox 7"/>
          <p:cNvSpPr txBox="1"/>
          <p:nvPr/>
        </p:nvSpPr>
        <p:spPr>
          <a:xfrm>
            <a:off x="9211675" y="1781397"/>
            <a:ext cx="1002197" cy="646331"/>
          </a:xfrm>
          <a:prstGeom prst="rect">
            <a:avLst/>
          </a:prstGeom>
          <a:noFill/>
        </p:spPr>
        <p:txBody>
          <a:bodyPr wrap="none" rtlCol="0">
            <a:spAutoFit/>
          </a:bodyPr>
          <a:lstStyle/>
          <a:p>
            <a:r>
              <a:rPr lang="en-US" sz="3600" dirty="0" smtClean="0"/>
              <a:t>Coal</a:t>
            </a:r>
            <a:endParaRPr lang="en-US" sz="3600" dirty="0"/>
          </a:p>
        </p:txBody>
      </p:sp>
      <p:sp>
        <p:nvSpPr>
          <p:cNvPr id="9" name="TextBox 8"/>
          <p:cNvSpPr txBox="1"/>
          <p:nvPr/>
        </p:nvSpPr>
        <p:spPr>
          <a:xfrm>
            <a:off x="4772544" y="1870687"/>
            <a:ext cx="3111429" cy="461665"/>
          </a:xfrm>
          <a:prstGeom prst="rect">
            <a:avLst/>
          </a:prstGeom>
          <a:noFill/>
        </p:spPr>
        <p:txBody>
          <a:bodyPr wrap="none" rtlCol="0">
            <a:spAutoFit/>
          </a:bodyPr>
          <a:lstStyle/>
          <a:p>
            <a:r>
              <a:rPr lang="en-US" sz="2400" i="1" dirty="0" smtClean="0">
                <a:solidFill>
                  <a:schemeClr val="bg1"/>
                </a:solidFill>
              </a:rPr>
              <a:t>These are   </a:t>
            </a:r>
            <a:r>
              <a:rPr lang="en-US" sz="2400" i="1" dirty="0" smtClean="0"/>
              <a:t>both carbon</a:t>
            </a:r>
            <a:endParaRPr lang="en-US" sz="2400" i="1" dirty="0"/>
          </a:p>
        </p:txBody>
      </p:sp>
      <p:sp>
        <p:nvSpPr>
          <p:cNvPr id="10" name="TextBox 9"/>
          <p:cNvSpPr txBox="1"/>
          <p:nvPr/>
        </p:nvSpPr>
        <p:spPr>
          <a:xfrm>
            <a:off x="2800140" y="4616971"/>
            <a:ext cx="3350084" cy="369332"/>
          </a:xfrm>
          <a:prstGeom prst="rect">
            <a:avLst/>
          </a:prstGeom>
          <a:noFill/>
        </p:spPr>
        <p:txBody>
          <a:bodyPr wrap="none" rtlCol="0">
            <a:spAutoFit/>
          </a:bodyPr>
          <a:lstStyle/>
          <a:p>
            <a:r>
              <a:rPr lang="en-US" i="1" dirty="0" smtClean="0">
                <a:solidFill>
                  <a:schemeClr val="bg1"/>
                </a:solidFill>
              </a:rPr>
              <a:t>The</a:t>
            </a:r>
            <a:r>
              <a:rPr lang="en-US" dirty="0" smtClean="0">
                <a:solidFill>
                  <a:schemeClr val="bg1"/>
                </a:solidFill>
              </a:rPr>
              <a:t> </a:t>
            </a:r>
            <a:r>
              <a:rPr lang="en-US" b="1" dirty="0" smtClean="0">
                <a:solidFill>
                  <a:schemeClr val="bg1"/>
                </a:solidFill>
              </a:rPr>
              <a:t>Shiny New Thing </a:t>
            </a:r>
            <a:r>
              <a:rPr lang="en-US" i="1" dirty="0" smtClean="0">
                <a:solidFill>
                  <a:schemeClr val="bg1"/>
                </a:solidFill>
              </a:rPr>
              <a:t>as Promised</a:t>
            </a:r>
            <a:endParaRPr lang="en-US" i="1" dirty="0"/>
          </a:p>
        </p:txBody>
      </p:sp>
      <p:sp>
        <p:nvSpPr>
          <p:cNvPr id="12" name="TextBox 11"/>
          <p:cNvSpPr txBox="1"/>
          <p:nvPr/>
        </p:nvSpPr>
        <p:spPr>
          <a:xfrm>
            <a:off x="6170384" y="4632881"/>
            <a:ext cx="4224939" cy="369332"/>
          </a:xfrm>
          <a:prstGeom prst="rect">
            <a:avLst/>
          </a:prstGeom>
          <a:noFill/>
        </p:spPr>
        <p:txBody>
          <a:bodyPr wrap="none" rtlCol="0">
            <a:spAutoFit/>
          </a:bodyPr>
          <a:lstStyle/>
          <a:p>
            <a:r>
              <a:rPr lang="en-US" i="1" dirty="0" smtClean="0"/>
              <a:t>..and as delivered (nicely packaged though)</a:t>
            </a:r>
            <a:endParaRPr lang="en-US" i="1" dirty="0"/>
          </a:p>
        </p:txBody>
      </p:sp>
      <p:grpSp>
        <p:nvGrpSpPr>
          <p:cNvPr id="11" name="Group 10"/>
          <p:cNvGrpSpPr/>
          <p:nvPr/>
        </p:nvGrpSpPr>
        <p:grpSpPr>
          <a:xfrm>
            <a:off x="15340" y="1957701"/>
            <a:ext cx="2260773" cy="3142742"/>
            <a:chOff x="15340" y="1957701"/>
            <a:chExt cx="2260773" cy="3142742"/>
          </a:xfrm>
        </p:grpSpPr>
        <p:grpSp>
          <p:nvGrpSpPr>
            <p:cNvPr id="6" name="Group 5"/>
            <p:cNvGrpSpPr/>
            <p:nvPr/>
          </p:nvGrpSpPr>
          <p:grpSpPr>
            <a:xfrm>
              <a:off x="15340" y="1957701"/>
              <a:ext cx="2260773" cy="3142742"/>
              <a:chOff x="15340" y="1957701"/>
              <a:chExt cx="2260773" cy="3142742"/>
            </a:xfrm>
          </p:grpSpPr>
          <p:pic>
            <p:nvPicPr>
              <p:cNvPr id="49" name="Picture 48"/>
              <p:cNvPicPr>
                <a:picLocks noChangeAspect="1"/>
              </p:cNvPicPr>
              <p:nvPr/>
            </p:nvPicPr>
            <p:blipFill>
              <a:blip r:embed="rId6"/>
              <a:stretch>
                <a:fillRect/>
              </a:stretch>
            </p:blipFill>
            <p:spPr>
              <a:xfrm>
                <a:off x="583133" y="2549017"/>
                <a:ext cx="1125188" cy="2551426"/>
              </a:xfrm>
              <a:prstGeom prst="rect">
                <a:avLst/>
              </a:prstGeom>
            </p:spPr>
          </p:pic>
          <p:pic>
            <p:nvPicPr>
              <p:cNvPr id="50" name="Picture 49"/>
              <p:cNvPicPr>
                <a:picLocks noChangeAspect="1"/>
              </p:cNvPicPr>
              <p:nvPr/>
            </p:nvPicPr>
            <p:blipFill>
              <a:blip r:embed="rId7"/>
              <a:stretch>
                <a:fillRect/>
              </a:stretch>
            </p:blipFill>
            <p:spPr>
              <a:xfrm>
                <a:off x="15340" y="1957701"/>
                <a:ext cx="2260773" cy="1375231"/>
              </a:xfrm>
              <a:prstGeom prst="rect">
                <a:avLst/>
              </a:prstGeom>
            </p:spPr>
          </p:pic>
        </p:grpSp>
        <p:pic>
          <p:nvPicPr>
            <p:cNvPr id="53" name="Picture 52"/>
            <p:cNvPicPr>
              <a:picLocks noChangeAspect="1"/>
            </p:cNvPicPr>
            <p:nvPr/>
          </p:nvPicPr>
          <p:blipFill rotWithShape="1">
            <a:blip r:embed="rId6"/>
            <a:srcRect t="86399"/>
            <a:stretch/>
          </p:blipFill>
          <p:spPr>
            <a:xfrm>
              <a:off x="574265" y="4753429"/>
              <a:ext cx="1125188" cy="347014"/>
            </a:xfrm>
            <a:prstGeom prst="rect">
              <a:avLst/>
            </a:prstGeom>
            <a:ln>
              <a:noFill/>
            </a:ln>
            <a:effectLst>
              <a:outerShdw blurRad="292100" dist="139700" dir="2700000" algn="tl" rotWithShape="0">
                <a:srgbClr val="333333">
                  <a:alpha val="65000"/>
                </a:srgbClr>
              </a:outerShdw>
            </a:effectLst>
          </p:spPr>
        </p:pic>
      </p:grpSp>
      <p:pic>
        <p:nvPicPr>
          <p:cNvPr id="16" name="Picture 15">
            <a:hlinkClick r:id="rId8"/>
          </p:cNvPr>
          <p:cNvPicPr>
            <a:picLocks noChangeAspect="1"/>
          </p:cNvPicPr>
          <p:nvPr/>
        </p:nvPicPr>
        <p:blipFill rotWithShape="1">
          <a:blip r:embed="rId9"/>
          <a:srcRect l="1233" t="1963" r="1041"/>
          <a:stretch/>
        </p:blipFill>
        <p:spPr>
          <a:xfrm rot="1442553">
            <a:off x="9212202" y="410840"/>
            <a:ext cx="2348119" cy="1555825"/>
          </a:xfrm>
          <a:prstGeom prst="rect">
            <a:avLst/>
          </a:prstGeom>
          <a:ln>
            <a:noFill/>
          </a:ln>
          <a:effectLst>
            <a:outerShdw blurRad="292100" dist="139700" dir="2700000" algn="tl" rotWithShape="0">
              <a:srgbClr val="333333">
                <a:alpha val="65000"/>
              </a:srgbClr>
            </a:outerShdw>
          </a:effectLst>
        </p:spPr>
      </p:pic>
      <p:pic>
        <p:nvPicPr>
          <p:cNvPr id="2" name="Picture 1">
            <a:hlinkClick r:id="rId8"/>
          </p:cNvPr>
          <p:cNvPicPr>
            <a:picLocks noChangeAspect="1"/>
          </p:cNvPicPr>
          <p:nvPr/>
        </p:nvPicPr>
        <p:blipFill>
          <a:blip r:embed="rId10"/>
          <a:stretch>
            <a:fillRect/>
          </a:stretch>
        </p:blipFill>
        <p:spPr>
          <a:xfrm>
            <a:off x="10903216" y="1932022"/>
            <a:ext cx="713294" cy="713294"/>
          </a:xfrm>
          <a:prstGeom prst="rect">
            <a:avLst/>
          </a:prstGeom>
        </p:spPr>
      </p:pic>
      <p:pic>
        <p:nvPicPr>
          <p:cNvPr id="24" name="Picture 23"/>
          <p:cNvPicPr>
            <a:picLocks noChangeAspect="1"/>
          </p:cNvPicPr>
          <p:nvPr/>
        </p:nvPicPr>
        <p:blipFill>
          <a:blip r:embed="rId11"/>
          <a:stretch>
            <a:fillRect/>
          </a:stretch>
        </p:blipFill>
        <p:spPr>
          <a:xfrm>
            <a:off x="8973809" y="347137"/>
            <a:ext cx="1329164" cy="888905"/>
          </a:xfrm>
          <a:prstGeom prst="rect">
            <a:avLst/>
          </a:prstGeom>
        </p:spPr>
      </p:pic>
      <p:pic>
        <p:nvPicPr>
          <p:cNvPr id="14" name="Picture 13"/>
          <p:cNvPicPr>
            <a:picLocks noChangeAspect="1"/>
          </p:cNvPicPr>
          <p:nvPr/>
        </p:nvPicPr>
        <p:blipFill>
          <a:blip r:embed="rId12"/>
          <a:stretch>
            <a:fillRect/>
          </a:stretch>
        </p:blipFill>
        <p:spPr>
          <a:xfrm>
            <a:off x="5584849" y="3012839"/>
            <a:ext cx="1130749" cy="1130749"/>
          </a:xfrm>
          <a:prstGeom prst="rect">
            <a:avLst/>
          </a:prstGeom>
        </p:spPr>
      </p:pic>
    </p:spTree>
    <p:extLst>
      <p:ext uri="{BB962C8B-B14F-4D97-AF65-F5344CB8AC3E}">
        <p14:creationId xmlns:p14="http://schemas.microsoft.com/office/powerpoint/2010/main" val="99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533" y="1513506"/>
            <a:ext cx="8023855" cy="4542737"/>
          </a:xfrm>
          <a:prstGeom prst="rect">
            <a:avLst/>
          </a:prstGeom>
        </p:spPr>
      </p:pic>
      <p:sp>
        <p:nvSpPr>
          <p:cNvPr id="6" name="TextBox 5"/>
          <p:cNvSpPr txBox="1"/>
          <p:nvPr/>
        </p:nvSpPr>
        <p:spPr>
          <a:xfrm>
            <a:off x="2173161" y="229190"/>
            <a:ext cx="8853706" cy="646331"/>
          </a:xfrm>
          <a:prstGeom prst="rect">
            <a:avLst/>
          </a:prstGeom>
          <a:noFill/>
        </p:spPr>
        <p:txBody>
          <a:bodyPr wrap="none" rtlCol="0">
            <a:spAutoFit/>
          </a:bodyPr>
          <a:lstStyle/>
          <a:p>
            <a:pPr>
              <a:buClrTx/>
              <a:buFontTx/>
              <a:buNone/>
            </a:pPr>
            <a:r>
              <a:rPr lang="en-US" sz="3600" b="1" dirty="0" smtClean="0">
                <a:solidFill>
                  <a:srgbClr val="1AA3F5"/>
                </a:solidFill>
                <a:latin typeface="Arial"/>
              </a:rPr>
              <a:t>The Shiny New Thing that Really Helps!</a:t>
            </a:r>
            <a:endParaRPr lang="en-US" sz="3600" b="1" dirty="0">
              <a:solidFill>
                <a:srgbClr val="1AA3F5"/>
              </a:solidFill>
              <a:latin typeface="Arial"/>
            </a:endParaRPr>
          </a:p>
        </p:txBody>
      </p:sp>
      <p:pic>
        <p:nvPicPr>
          <p:cNvPr id="4" name="Picture 3">
            <a:hlinkClick r:id="rId4"/>
          </p:cNvPr>
          <p:cNvPicPr>
            <a:picLocks noChangeAspect="1"/>
          </p:cNvPicPr>
          <p:nvPr/>
        </p:nvPicPr>
        <p:blipFill rotWithShape="1">
          <a:blip r:embed="rId5"/>
          <a:srcRect l="1233" t="1963" r="1041"/>
          <a:stretch/>
        </p:blipFill>
        <p:spPr>
          <a:xfrm rot="21007283">
            <a:off x="460746" y="845958"/>
            <a:ext cx="1631767" cy="108118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222766" y="1487380"/>
            <a:ext cx="3837169" cy="4801314"/>
          </a:xfrm>
          <a:prstGeom prst="rect">
            <a:avLst/>
          </a:prstGeom>
        </p:spPr>
        <p:txBody>
          <a:bodyPr wrap="square">
            <a:spAutoFit/>
          </a:bodyPr>
          <a:lstStyle/>
          <a:p>
            <a:r>
              <a:rPr lang="en-US" dirty="0">
                <a:solidFill>
                  <a:srgbClr val="000000"/>
                </a:solidFill>
                <a:latin typeface="Corbel" panose="020B0503020204020204" pitchFamily="34" charset="0"/>
              </a:rPr>
              <a:t>Maybe it is time to rebrand and repackage the ABC of ICT and call it ‘</a:t>
            </a:r>
            <a:r>
              <a:rPr lang="en-US" b="1" i="1" dirty="0">
                <a:solidFill>
                  <a:srgbClr val="000000"/>
                </a:solidFill>
                <a:latin typeface="Corbel" panose="020B0503020204020204" pitchFamily="34" charset="0"/>
              </a:rPr>
              <a:t>The Shiny New Thing that really helps</a:t>
            </a:r>
            <a:r>
              <a:rPr lang="en-US" i="1" dirty="0">
                <a:solidFill>
                  <a:srgbClr val="000000"/>
                </a:solidFill>
                <a:latin typeface="Corbel" panose="020B0503020204020204" pitchFamily="34" charset="0"/>
              </a:rPr>
              <a:t>’</a:t>
            </a:r>
            <a:r>
              <a:rPr lang="en-US" dirty="0">
                <a:solidFill>
                  <a:srgbClr val="000000"/>
                </a:solidFill>
                <a:latin typeface="Corbel" panose="020B0503020204020204" pitchFamily="34" charset="0"/>
              </a:rPr>
              <a:t>. Perhaps people will then want it. I will immediately get a load of emails asking where they can get ‘</a:t>
            </a:r>
            <a:r>
              <a:rPr lang="en-US" b="1" i="1" dirty="0">
                <a:solidFill>
                  <a:srgbClr val="000000"/>
                </a:solidFill>
                <a:latin typeface="Corbel" panose="020B0503020204020204" pitchFamily="34" charset="0"/>
              </a:rPr>
              <a:t>The Shiny New Thing that really helps</a:t>
            </a:r>
            <a:r>
              <a:rPr lang="en-US" b="1" dirty="0">
                <a:solidFill>
                  <a:srgbClr val="000000"/>
                </a:solidFill>
                <a:latin typeface="Corbel" panose="020B0503020204020204" pitchFamily="34" charset="0"/>
              </a:rPr>
              <a:t>’</a:t>
            </a:r>
            <a:r>
              <a:rPr lang="en-US" dirty="0">
                <a:solidFill>
                  <a:srgbClr val="000000"/>
                </a:solidFill>
                <a:latin typeface="Corbel" panose="020B0503020204020204" pitchFamily="34" charset="0"/>
              </a:rPr>
              <a:t> foundation certificate and consultants will be saying that they already have years of expertise with shiny new things, asking where they get the fast track bridging certificate to the Master certificate in ‘</a:t>
            </a:r>
            <a:r>
              <a:rPr lang="en-US" b="1" i="1" dirty="0">
                <a:solidFill>
                  <a:srgbClr val="000000"/>
                </a:solidFill>
                <a:latin typeface="Corbel" panose="020B0503020204020204" pitchFamily="34" charset="0"/>
              </a:rPr>
              <a:t>The Shiny New Thing that really helps’</a:t>
            </a:r>
            <a:r>
              <a:rPr lang="en-US" dirty="0">
                <a:solidFill>
                  <a:srgbClr val="000000"/>
                </a:solidFill>
                <a:latin typeface="Corbel" panose="020B0503020204020204" pitchFamily="34" charset="0"/>
              </a:rPr>
              <a:t>? And tool providers will be declaring that their tool is ‘</a:t>
            </a:r>
            <a:r>
              <a:rPr lang="en-US" b="1" i="1" dirty="0">
                <a:solidFill>
                  <a:srgbClr val="000000"/>
                </a:solidFill>
                <a:latin typeface="Corbel" panose="020B0503020204020204" pitchFamily="34" charset="0"/>
              </a:rPr>
              <a:t>The Shiny New Thing that really helps</a:t>
            </a:r>
            <a:r>
              <a:rPr lang="en-US" dirty="0">
                <a:solidFill>
                  <a:srgbClr val="000000"/>
                </a:solidFill>
                <a:latin typeface="Corbel" panose="020B0503020204020204" pitchFamily="34" charset="0"/>
              </a:rPr>
              <a:t>’ compliant.</a:t>
            </a:r>
            <a:endParaRPr lang="en-US" dirty="0">
              <a:latin typeface="Corbel" panose="020B0503020204020204" pitchFamily="34" charset="0"/>
            </a:endParaRPr>
          </a:p>
        </p:txBody>
      </p:sp>
    </p:spTree>
    <p:extLst>
      <p:ext uri="{BB962C8B-B14F-4D97-AF65-F5344CB8AC3E}">
        <p14:creationId xmlns:p14="http://schemas.microsoft.com/office/powerpoint/2010/main" val="33400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50"/>
          <p:cNvSpPr txBox="1">
            <a:spLocks/>
          </p:cNvSpPr>
          <p:nvPr/>
        </p:nvSpPr>
        <p:spPr>
          <a:xfrm>
            <a:off x="5155405" y="210359"/>
            <a:ext cx="5060014" cy="1126336"/>
          </a:xfrm>
          <a:prstGeom prst="rect">
            <a:avLst/>
          </a:prstGeom>
          <a:noFill/>
          <a:ln>
            <a:noFill/>
          </a:ln>
        </p:spPr>
        <p:txBody>
          <a:bodyPr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lt1"/>
              </a:buClr>
              <a:buSzPct val="25000"/>
            </a:pPr>
            <a:r>
              <a:rPr lang="en-US" sz="6400" b="1" dirty="0" smtClean="0">
                <a:solidFill>
                  <a:srgbClr val="00ACAB"/>
                </a:solidFill>
              </a:rPr>
              <a:t>Questions?</a:t>
            </a:r>
          </a:p>
          <a:p>
            <a:pPr>
              <a:buClr>
                <a:schemeClr val="lt1"/>
              </a:buClr>
              <a:buSzPct val="25000"/>
            </a:pPr>
            <a:endParaRPr lang="en-US" sz="3200" b="1" dirty="0">
              <a:solidFill>
                <a:srgbClr val="00ACAB"/>
              </a:solidFill>
            </a:endParaRPr>
          </a:p>
        </p:txBody>
      </p:sp>
      <p:pic>
        <p:nvPicPr>
          <p:cNvPr id="4" name="Picture 3"/>
          <p:cNvPicPr>
            <a:picLocks noChangeAspect="1"/>
          </p:cNvPicPr>
          <p:nvPr/>
        </p:nvPicPr>
        <p:blipFill>
          <a:blip r:embed="rId3"/>
          <a:stretch>
            <a:fillRect/>
          </a:stretch>
        </p:blipFill>
        <p:spPr>
          <a:xfrm rot="21201221">
            <a:off x="1603394" y="-1895"/>
            <a:ext cx="4188679" cy="6392233"/>
          </a:xfrm>
          <a:prstGeom prst="rect">
            <a:avLst/>
          </a:prstGeom>
        </p:spPr>
      </p:pic>
      <p:pic>
        <p:nvPicPr>
          <p:cNvPr id="5" name="Picture 2" descr="Afbeeldingsresultaat voor ghandi be the change you wish to see in the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60021">
            <a:off x="1703543" y="2383491"/>
            <a:ext cx="3997920" cy="2477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211669"/>
            <a:ext cx="5653664" cy="646331"/>
          </a:xfrm>
          <a:prstGeom prst="rect">
            <a:avLst/>
          </a:prstGeom>
          <a:noFill/>
        </p:spPr>
        <p:txBody>
          <a:bodyPr wrap="none" rtlCol="0">
            <a:spAutoFit/>
          </a:bodyPr>
          <a:lstStyle/>
          <a:p>
            <a:r>
              <a:rPr lang="en-US" sz="3600" dirty="0" smtClean="0">
                <a:solidFill>
                  <a:schemeClr val="accent5">
                    <a:lumMod val="50000"/>
                  </a:schemeClr>
                </a:solidFill>
              </a:rPr>
              <a:t>p.wilkinson@gamingworks.nl</a:t>
            </a:r>
            <a:endParaRPr lang="en-US" sz="3600" dirty="0">
              <a:solidFill>
                <a:schemeClr val="accent5">
                  <a:lumMod val="50000"/>
                </a:schemeClr>
              </a:solidFill>
            </a:endParaRPr>
          </a:p>
        </p:txBody>
      </p:sp>
      <p:sp>
        <p:nvSpPr>
          <p:cNvPr id="7" name="TextBox 6"/>
          <p:cNvSpPr txBox="1"/>
          <p:nvPr/>
        </p:nvSpPr>
        <p:spPr>
          <a:xfrm>
            <a:off x="6079365" y="5655046"/>
            <a:ext cx="6112635" cy="1200329"/>
          </a:xfrm>
          <a:prstGeom prst="rect">
            <a:avLst/>
          </a:prstGeom>
          <a:noFill/>
        </p:spPr>
        <p:txBody>
          <a:bodyPr wrap="none" rtlCol="0">
            <a:spAutoFit/>
          </a:bodyPr>
          <a:lstStyle/>
          <a:p>
            <a:r>
              <a:rPr lang="en-US" sz="3600" dirty="0">
                <a:solidFill>
                  <a:schemeClr val="accent5">
                    <a:lumMod val="50000"/>
                  </a:schemeClr>
                </a:solidFill>
              </a:rPr>
              <a:t/>
            </a:r>
            <a:br>
              <a:rPr lang="en-US" sz="3600" dirty="0">
                <a:solidFill>
                  <a:schemeClr val="accent5">
                    <a:lumMod val="50000"/>
                  </a:schemeClr>
                </a:solidFill>
              </a:rPr>
            </a:br>
            <a:r>
              <a:rPr lang="en-US" sz="3600" dirty="0" smtClean="0">
                <a:solidFill>
                  <a:schemeClr val="accent5">
                    <a:lumMod val="50000"/>
                  </a:schemeClr>
                </a:solidFill>
              </a:rPr>
              <a:t>p.wilkinson2211@outlook.com</a:t>
            </a:r>
            <a:endParaRPr lang="en-US" sz="3600" dirty="0">
              <a:solidFill>
                <a:schemeClr val="accent5">
                  <a:lumMod val="50000"/>
                </a:schemeClr>
              </a:solidFill>
            </a:endParaRPr>
          </a:p>
        </p:txBody>
      </p:sp>
      <p:pic>
        <p:nvPicPr>
          <p:cNvPr id="3" name="Picture 2"/>
          <p:cNvPicPr>
            <a:picLocks noChangeAspect="1"/>
          </p:cNvPicPr>
          <p:nvPr/>
        </p:nvPicPr>
        <p:blipFill>
          <a:blip r:embed="rId5"/>
          <a:stretch>
            <a:fillRect/>
          </a:stretch>
        </p:blipFill>
        <p:spPr>
          <a:xfrm>
            <a:off x="6736236" y="1660601"/>
            <a:ext cx="3749244" cy="4835639"/>
          </a:xfrm>
          <a:prstGeom prst="rect">
            <a:avLst/>
          </a:prstGeom>
        </p:spPr>
      </p:pic>
      <p:pic>
        <p:nvPicPr>
          <p:cNvPr id="8" name="Picture 7"/>
          <p:cNvPicPr>
            <a:picLocks noChangeAspect="1"/>
          </p:cNvPicPr>
          <p:nvPr/>
        </p:nvPicPr>
        <p:blipFill>
          <a:blip r:embed="rId6"/>
          <a:stretch>
            <a:fillRect/>
          </a:stretch>
        </p:blipFill>
        <p:spPr>
          <a:xfrm>
            <a:off x="9526263" y="2829749"/>
            <a:ext cx="2455482" cy="1553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18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501" r="1338"/>
          <a:stretch/>
        </p:blipFill>
        <p:spPr>
          <a:xfrm>
            <a:off x="720286" y="1124575"/>
            <a:ext cx="9462053" cy="529730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0" y="1124574"/>
            <a:ext cx="12192000" cy="5297303"/>
          </a:xfrm>
          <a:prstGeom prst="rect">
            <a:avLst/>
          </a:prstGeom>
          <a:solidFill>
            <a:srgbClr val="F5FC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5" name="Group 2054"/>
          <p:cNvGrpSpPr/>
          <p:nvPr/>
        </p:nvGrpSpPr>
        <p:grpSpPr>
          <a:xfrm>
            <a:off x="4396953" y="4063734"/>
            <a:ext cx="1945020" cy="882353"/>
            <a:chOff x="4499847" y="4416057"/>
            <a:chExt cx="1945020" cy="882353"/>
          </a:xfrm>
        </p:grpSpPr>
        <p:sp>
          <p:nvSpPr>
            <p:cNvPr id="20" name="TextBox 19"/>
            <p:cNvSpPr txBox="1"/>
            <p:nvPr/>
          </p:nvSpPr>
          <p:spPr>
            <a:xfrm>
              <a:off x="5048845" y="4416057"/>
              <a:ext cx="794833" cy="461665"/>
            </a:xfrm>
            <a:prstGeom prst="rect">
              <a:avLst/>
            </a:prstGeom>
            <a:noFill/>
          </p:spPr>
          <p:txBody>
            <a:bodyPr wrap="none" rtlCol="0">
              <a:spAutoFit/>
            </a:bodyPr>
            <a:lstStyle/>
            <a:p>
              <a:r>
                <a:rPr lang="en-US" sz="2400" b="1" dirty="0" smtClean="0">
                  <a:solidFill>
                    <a:srgbClr val="3167A8"/>
                  </a:solidFill>
                </a:rPr>
                <a:t>Flow</a:t>
              </a:r>
              <a:endParaRPr lang="en-US" sz="2400" b="1" dirty="0">
                <a:solidFill>
                  <a:srgbClr val="3167A8"/>
                </a:solidFill>
              </a:endParaRPr>
            </a:p>
          </p:txBody>
        </p:sp>
        <p:sp>
          <p:nvSpPr>
            <p:cNvPr id="21" name="Rectangle 20"/>
            <p:cNvSpPr/>
            <p:nvPr/>
          </p:nvSpPr>
          <p:spPr>
            <a:xfrm>
              <a:off x="4499847" y="4836745"/>
              <a:ext cx="1945020" cy="461665"/>
            </a:xfrm>
            <a:prstGeom prst="rect">
              <a:avLst/>
            </a:prstGeom>
          </p:spPr>
          <p:txBody>
            <a:bodyPr wrap="none">
              <a:spAutoFit/>
            </a:bodyPr>
            <a:lstStyle/>
            <a:p>
              <a:pPr algn="ctr"/>
              <a:r>
                <a:rPr lang="en-US" sz="2400" b="1" dirty="0" smtClean="0">
                  <a:solidFill>
                    <a:srgbClr val="000000"/>
                  </a:solidFill>
                </a:rPr>
                <a:t>Agile/DevOps</a:t>
              </a:r>
              <a:endParaRPr lang="en-US" sz="2400" b="1" i="0" dirty="0">
                <a:solidFill>
                  <a:srgbClr val="000000"/>
                </a:solidFill>
                <a:effectLst/>
              </a:endParaRPr>
            </a:p>
          </p:txBody>
        </p:sp>
      </p:grpSp>
      <p:grpSp>
        <p:nvGrpSpPr>
          <p:cNvPr id="2057" name="Group 2056"/>
          <p:cNvGrpSpPr/>
          <p:nvPr/>
        </p:nvGrpSpPr>
        <p:grpSpPr>
          <a:xfrm>
            <a:off x="7511075" y="1423446"/>
            <a:ext cx="2352222" cy="1601964"/>
            <a:chOff x="7597543" y="1647292"/>
            <a:chExt cx="2352222" cy="1601964"/>
          </a:xfrm>
        </p:grpSpPr>
        <p:sp>
          <p:nvSpPr>
            <p:cNvPr id="10" name="TextBox 9"/>
            <p:cNvSpPr txBox="1"/>
            <p:nvPr/>
          </p:nvSpPr>
          <p:spPr>
            <a:xfrm>
              <a:off x="7635926" y="1647292"/>
              <a:ext cx="2313839" cy="830997"/>
            </a:xfrm>
            <a:prstGeom prst="rect">
              <a:avLst/>
            </a:prstGeom>
            <a:noFill/>
          </p:spPr>
          <p:txBody>
            <a:bodyPr wrap="none" rtlCol="0">
              <a:spAutoFit/>
            </a:bodyPr>
            <a:lstStyle/>
            <a:p>
              <a:pPr algn="ctr"/>
              <a:r>
                <a:rPr lang="en-US" sz="2400" b="1" dirty="0" smtClean="0">
                  <a:solidFill>
                    <a:srgbClr val="3167A8"/>
                  </a:solidFill>
                </a:rPr>
                <a:t>Integrated </a:t>
              </a:r>
              <a:br>
                <a:rPr lang="en-US" sz="2400" b="1" dirty="0" smtClean="0">
                  <a:solidFill>
                    <a:srgbClr val="3167A8"/>
                  </a:solidFill>
                </a:rPr>
              </a:br>
              <a:r>
                <a:rPr lang="en-US" sz="2400" b="1" dirty="0" smtClean="0">
                  <a:solidFill>
                    <a:srgbClr val="3167A8"/>
                  </a:solidFill>
                </a:rPr>
                <a:t>Business Partner</a:t>
              </a:r>
              <a:endParaRPr lang="en-US" sz="2400" b="1" dirty="0">
                <a:solidFill>
                  <a:srgbClr val="3167A8"/>
                </a:solidFill>
              </a:endParaRPr>
            </a:p>
          </p:txBody>
        </p:sp>
        <p:sp>
          <p:nvSpPr>
            <p:cNvPr id="22" name="Rectangle 21"/>
            <p:cNvSpPr/>
            <p:nvPr/>
          </p:nvSpPr>
          <p:spPr>
            <a:xfrm>
              <a:off x="7597543" y="2418259"/>
              <a:ext cx="2329419" cy="830997"/>
            </a:xfrm>
            <a:prstGeom prst="rect">
              <a:avLst/>
            </a:prstGeom>
          </p:spPr>
          <p:txBody>
            <a:bodyPr wrap="none">
              <a:spAutoFit/>
            </a:bodyPr>
            <a:lstStyle/>
            <a:p>
              <a:pPr algn="ctr"/>
              <a:r>
                <a:rPr lang="en-US" sz="2400" b="1" dirty="0" smtClean="0">
                  <a:solidFill>
                    <a:srgbClr val="000000"/>
                  </a:solidFill>
                </a:rPr>
                <a:t>Value/Outcomes</a:t>
              </a:r>
              <a:br>
                <a:rPr lang="en-US" sz="2400" b="1" dirty="0" smtClean="0">
                  <a:solidFill>
                    <a:srgbClr val="000000"/>
                  </a:solidFill>
                </a:rPr>
              </a:br>
              <a:r>
                <a:rPr lang="en-US" sz="2400" b="1" dirty="0" smtClean="0">
                  <a:solidFill>
                    <a:srgbClr val="000000"/>
                  </a:solidFill>
                </a:rPr>
                <a:t>‘Co-creation’</a:t>
              </a:r>
              <a:endParaRPr lang="en-US" sz="2400" b="1" i="0" dirty="0">
                <a:solidFill>
                  <a:srgbClr val="000000"/>
                </a:solidFill>
                <a:effectLst/>
              </a:endParaRPr>
            </a:p>
          </p:txBody>
        </p:sp>
      </p:grpSp>
      <p:grpSp>
        <p:nvGrpSpPr>
          <p:cNvPr id="2056" name="Group 2055"/>
          <p:cNvGrpSpPr/>
          <p:nvPr/>
        </p:nvGrpSpPr>
        <p:grpSpPr>
          <a:xfrm>
            <a:off x="5761403" y="2997855"/>
            <a:ext cx="2626040" cy="783577"/>
            <a:chOff x="5717882" y="3274588"/>
            <a:chExt cx="2626040" cy="783577"/>
          </a:xfrm>
        </p:grpSpPr>
        <p:sp>
          <p:nvSpPr>
            <p:cNvPr id="23" name="TextBox 22"/>
            <p:cNvSpPr txBox="1"/>
            <p:nvPr/>
          </p:nvSpPr>
          <p:spPr>
            <a:xfrm>
              <a:off x="5995744" y="3274588"/>
              <a:ext cx="2007665" cy="461665"/>
            </a:xfrm>
            <a:prstGeom prst="rect">
              <a:avLst/>
            </a:prstGeom>
            <a:noFill/>
          </p:spPr>
          <p:txBody>
            <a:bodyPr wrap="none" rtlCol="0">
              <a:spAutoFit/>
            </a:bodyPr>
            <a:lstStyle/>
            <a:p>
              <a:r>
                <a:rPr lang="en-US" sz="2400" b="1" dirty="0" smtClean="0">
                  <a:solidFill>
                    <a:srgbClr val="3167A8"/>
                  </a:solidFill>
                </a:rPr>
                <a:t>Value Streams</a:t>
              </a:r>
              <a:endParaRPr lang="en-US" sz="2400" b="1" dirty="0">
                <a:solidFill>
                  <a:srgbClr val="3167A8"/>
                </a:solidFill>
              </a:endParaRPr>
            </a:p>
          </p:txBody>
        </p:sp>
        <p:sp>
          <p:nvSpPr>
            <p:cNvPr id="24" name="Rectangle 23"/>
            <p:cNvSpPr/>
            <p:nvPr/>
          </p:nvSpPr>
          <p:spPr>
            <a:xfrm>
              <a:off x="5717882" y="3596500"/>
              <a:ext cx="2626040" cy="461665"/>
            </a:xfrm>
            <a:prstGeom prst="rect">
              <a:avLst/>
            </a:prstGeom>
          </p:spPr>
          <p:txBody>
            <a:bodyPr wrap="none">
              <a:spAutoFit/>
            </a:bodyPr>
            <a:lstStyle/>
            <a:p>
              <a:pPr algn="ctr"/>
              <a:r>
                <a:rPr lang="en-US" sz="2400" b="1" dirty="0" smtClean="0">
                  <a:solidFill>
                    <a:srgbClr val="000000"/>
                  </a:solidFill>
                </a:rPr>
                <a:t>E-2-E Collaboration</a:t>
              </a:r>
              <a:endParaRPr lang="en-US" sz="2400" b="1" i="0" dirty="0">
                <a:solidFill>
                  <a:srgbClr val="000000"/>
                </a:solidFill>
                <a:effectLst/>
              </a:endParaRPr>
            </a:p>
          </p:txBody>
        </p:sp>
      </p:grpSp>
      <p:sp>
        <p:nvSpPr>
          <p:cNvPr id="2052" name="Freeform 2051"/>
          <p:cNvSpPr/>
          <p:nvPr/>
        </p:nvSpPr>
        <p:spPr>
          <a:xfrm>
            <a:off x="278304" y="1207568"/>
            <a:ext cx="7725105" cy="4364153"/>
          </a:xfrm>
          <a:custGeom>
            <a:avLst/>
            <a:gdLst>
              <a:gd name="connsiteX0" fmla="*/ 0 w 6545943"/>
              <a:gd name="connsiteY0" fmla="*/ 3672114 h 3672114"/>
              <a:gd name="connsiteX1" fmla="*/ 2728686 w 6545943"/>
              <a:gd name="connsiteY1" fmla="*/ 1248228 h 3672114"/>
              <a:gd name="connsiteX2" fmla="*/ 4383315 w 6545943"/>
              <a:gd name="connsiteY2" fmla="*/ 1727200 h 3672114"/>
              <a:gd name="connsiteX3" fmla="*/ 6545943 w 6545943"/>
              <a:gd name="connsiteY3" fmla="*/ 0 h 3672114"/>
              <a:gd name="connsiteX4" fmla="*/ 6545943 w 6545943"/>
              <a:gd name="connsiteY4" fmla="*/ 0 h 367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943" h="3672114">
                <a:moveTo>
                  <a:pt x="0" y="3672114"/>
                </a:moveTo>
                <a:cubicBezTo>
                  <a:pt x="999067" y="2622247"/>
                  <a:pt x="1998134" y="1572380"/>
                  <a:pt x="2728686" y="1248228"/>
                </a:cubicBezTo>
                <a:cubicBezTo>
                  <a:pt x="3459238" y="924076"/>
                  <a:pt x="3747106" y="1935238"/>
                  <a:pt x="4383315" y="1727200"/>
                </a:cubicBezTo>
                <a:cubicBezTo>
                  <a:pt x="5019524" y="1519162"/>
                  <a:pt x="6545943" y="0"/>
                  <a:pt x="6545943" y="0"/>
                </a:cubicBezTo>
                <a:lnTo>
                  <a:pt x="6545943" y="0"/>
                </a:ln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81708" y="-109046"/>
            <a:ext cx="6468630" cy="1138773"/>
          </a:xfrm>
          <a:prstGeom prst="rect">
            <a:avLst/>
          </a:prstGeom>
          <a:noFill/>
        </p:spPr>
        <p:txBody>
          <a:bodyPr wrap="none" rtlCol="0">
            <a:spAutoFit/>
          </a:bodyPr>
          <a:lstStyle/>
          <a:p>
            <a:r>
              <a:rPr lang="en-US" sz="3600" b="1" dirty="0" smtClean="0">
                <a:solidFill>
                  <a:srgbClr val="1AA3F5"/>
                </a:solidFill>
                <a:latin typeface="Arial"/>
              </a:rPr>
              <a:t>Evolutionary Transformation</a:t>
            </a:r>
            <a:br>
              <a:rPr lang="en-US" sz="3600" b="1" dirty="0" smtClean="0">
                <a:solidFill>
                  <a:srgbClr val="1AA3F5"/>
                </a:solidFill>
                <a:latin typeface="Arial"/>
              </a:rPr>
            </a:br>
            <a:r>
              <a:rPr lang="en-US" sz="3200" b="1" i="1" dirty="0" smtClean="0">
                <a:solidFill>
                  <a:srgbClr val="1AA3F5"/>
                </a:solidFill>
                <a:latin typeface="Arial"/>
              </a:rPr>
              <a:t>….evolution on steroids</a:t>
            </a:r>
            <a:endParaRPr lang="en-US" sz="3200" b="1" i="1" dirty="0">
              <a:solidFill>
                <a:srgbClr val="1AA3F5"/>
              </a:solidFill>
              <a:latin typeface="Arial"/>
            </a:endParaRPr>
          </a:p>
        </p:txBody>
      </p:sp>
      <p:sp>
        <p:nvSpPr>
          <p:cNvPr id="27" name="TextBox 26"/>
          <p:cNvSpPr txBox="1"/>
          <p:nvPr/>
        </p:nvSpPr>
        <p:spPr>
          <a:xfrm>
            <a:off x="8130554" y="4200279"/>
            <a:ext cx="1420582" cy="461665"/>
          </a:xfrm>
          <a:prstGeom prst="rect">
            <a:avLst/>
          </a:prstGeom>
          <a:noFill/>
        </p:spPr>
        <p:txBody>
          <a:bodyPr wrap="none" rtlCol="0">
            <a:spAutoFit/>
          </a:bodyPr>
          <a:lstStyle/>
          <a:p>
            <a:r>
              <a:rPr lang="en-US" sz="2400" b="1" dirty="0" smtClean="0">
                <a:solidFill>
                  <a:srgbClr val="3167A8"/>
                </a:solidFill>
              </a:rPr>
              <a:t>Principles</a:t>
            </a:r>
            <a:endParaRPr lang="en-US" sz="2400" b="1" dirty="0">
              <a:solidFill>
                <a:srgbClr val="3167A8"/>
              </a:solidFill>
            </a:endParaRPr>
          </a:p>
        </p:txBody>
      </p:sp>
      <p:sp>
        <p:nvSpPr>
          <p:cNvPr id="28" name="Rectangle 27"/>
          <p:cNvSpPr/>
          <p:nvPr/>
        </p:nvSpPr>
        <p:spPr>
          <a:xfrm>
            <a:off x="6669138" y="4757842"/>
            <a:ext cx="785792" cy="461665"/>
          </a:xfrm>
          <a:prstGeom prst="rect">
            <a:avLst/>
          </a:prstGeom>
        </p:spPr>
        <p:txBody>
          <a:bodyPr wrap="none">
            <a:spAutoFit/>
          </a:bodyPr>
          <a:lstStyle/>
          <a:p>
            <a:pPr algn="ctr"/>
            <a:r>
              <a:rPr lang="en-US" sz="2400" b="1" dirty="0" smtClean="0">
                <a:solidFill>
                  <a:srgbClr val="000000"/>
                </a:solidFill>
              </a:rPr>
              <a:t>ITIL4</a:t>
            </a:r>
            <a:endParaRPr lang="en-US" sz="2400" b="1" i="0" dirty="0">
              <a:solidFill>
                <a:srgbClr val="000000"/>
              </a:solidFill>
              <a:effectLst/>
            </a:endParaRPr>
          </a:p>
        </p:txBody>
      </p:sp>
      <p:pic>
        <p:nvPicPr>
          <p:cNvPr id="13" name="Picture 12"/>
          <p:cNvPicPr>
            <a:picLocks noChangeAspect="1"/>
          </p:cNvPicPr>
          <p:nvPr/>
        </p:nvPicPr>
        <p:blipFill>
          <a:blip r:embed="rId4"/>
          <a:stretch>
            <a:fillRect/>
          </a:stretch>
        </p:blipFill>
        <p:spPr>
          <a:xfrm>
            <a:off x="756855" y="3189269"/>
            <a:ext cx="993734" cy="981541"/>
          </a:xfrm>
          <a:prstGeom prst="rect">
            <a:avLst/>
          </a:prstGeom>
        </p:spPr>
      </p:pic>
      <p:pic>
        <p:nvPicPr>
          <p:cNvPr id="14" name="Picture 13"/>
          <p:cNvPicPr>
            <a:picLocks noChangeAspect="1"/>
          </p:cNvPicPr>
          <p:nvPr/>
        </p:nvPicPr>
        <p:blipFill>
          <a:blip r:embed="rId5"/>
          <a:stretch>
            <a:fillRect/>
          </a:stretch>
        </p:blipFill>
        <p:spPr>
          <a:xfrm>
            <a:off x="6879238" y="5108555"/>
            <a:ext cx="1005282" cy="1032878"/>
          </a:xfrm>
          <a:prstGeom prst="rect">
            <a:avLst/>
          </a:prstGeom>
        </p:spPr>
      </p:pic>
      <p:pic>
        <p:nvPicPr>
          <p:cNvPr id="15" name="Picture 14"/>
          <p:cNvPicPr>
            <a:picLocks noChangeAspect="1"/>
          </p:cNvPicPr>
          <p:nvPr/>
        </p:nvPicPr>
        <p:blipFill>
          <a:blip r:embed="rId6"/>
          <a:stretch>
            <a:fillRect/>
          </a:stretch>
        </p:blipFill>
        <p:spPr>
          <a:xfrm>
            <a:off x="2381708" y="1818812"/>
            <a:ext cx="999831" cy="1042506"/>
          </a:xfrm>
          <a:prstGeom prst="rect">
            <a:avLst/>
          </a:prstGeom>
        </p:spPr>
      </p:pic>
      <p:pic>
        <p:nvPicPr>
          <p:cNvPr id="37" name="Picture 36"/>
          <p:cNvPicPr>
            <a:picLocks noChangeAspect="1"/>
          </p:cNvPicPr>
          <p:nvPr/>
        </p:nvPicPr>
        <p:blipFill>
          <a:blip r:embed="rId4"/>
          <a:stretch>
            <a:fillRect/>
          </a:stretch>
        </p:blipFill>
        <p:spPr>
          <a:xfrm>
            <a:off x="8905231" y="3429312"/>
            <a:ext cx="874085" cy="863360"/>
          </a:xfrm>
          <a:prstGeom prst="rect">
            <a:avLst/>
          </a:prstGeom>
        </p:spPr>
      </p:pic>
      <p:pic>
        <p:nvPicPr>
          <p:cNvPr id="17" name="Picture 16"/>
          <p:cNvPicPr>
            <a:picLocks noChangeAspect="1"/>
          </p:cNvPicPr>
          <p:nvPr/>
        </p:nvPicPr>
        <p:blipFill>
          <a:blip r:embed="rId7"/>
          <a:stretch>
            <a:fillRect/>
          </a:stretch>
        </p:blipFill>
        <p:spPr>
          <a:xfrm>
            <a:off x="5861791" y="1232788"/>
            <a:ext cx="1085878" cy="1085878"/>
          </a:xfrm>
          <a:prstGeom prst="rect">
            <a:avLst/>
          </a:prstGeom>
        </p:spPr>
      </p:pic>
      <p:pic>
        <p:nvPicPr>
          <p:cNvPr id="31" name="Picture 30"/>
          <p:cNvPicPr>
            <a:picLocks noChangeAspect="1"/>
          </p:cNvPicPr>
          <p:nvPr/>
        </p:nvPicPr>
        <p:blipFill>
          <a:blip r:embed="rId8"/>
          <a:stretch>
            <a:fillRect/>
          </a:stretch>
        </p:blipFill>
        <p:spPr>
          <a:xfrm>
            <a:off x="4670205" y="2026779"/>
            <a:ext cx="1044095" cy="1044095"/>
          </a:xfrm>
          <a:prstGeom prst="rect">
            <a:avLst/>
          </a:prstGeom>
        </p:spPr>
      </p:pic>
      <p:sp>
        <p:nvSpPr>
          <p:cNvPr id="5" name="Curved Left Arrow 4"/>
          <p:cNvSpPr/>
          <p:nvPr/>
        </p:nvSpPr>
        <p:spPr>
          <a:xfrm flipV="1">
            <a:off x="8287694" y="3530197"/>
            <a:ext cx="1553028" cy="1949429"/>
          </a:xfrm>
          <a:prstGeom prst="curvedLeftArrow">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3" name="Picture 4" descr="CIO1gifk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7133" y="2394983"/>
            <a:ext cx="2363787" cy="4143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Freeform 2050"/>
          <p:cNvSpPr/>
          <p:nvPr/>
        </p:nvSpPr>
        <p:spPr>
          <a:xfrm>
            <a:off x="5950857" y="1522075"/>
            <a:ext cx="667658" cy="379297"/>
          </a:xfrm>
          <a:custGeom>
            <a:avLst/>
            <a:gdLst>
              <a:gd name="connsiteX0" fmla="*/ 449943 w 667658"/>
              <a:gd name="connsiteY0" fmla="*/ 234154 h 379297"/>
              <a:gd name="connsiteX1" fmla="*/ 478972 w 667658"/>
              <a:gd name="connsiteY1" fmla="*/ 103525 h 379297"/>
              <a:gd name="connsiteX2" fmla="*/ 391886 w 667658"/>
              <a:gd name="connsiteY2" fmla="*/ 45468 h 379297"/>
              <a:gd name="connsiteX3" fmla="*/ 362858 w 667658"/>
              <a:gd name="connsiteY3" fmla="*/ 1925 h 379297"/>
              <a:gd name="connsiteX4" fmla="*/ 217715 w 667658"/>
              <a:gd name="connsiteY4" fmla="*/ 30954 h 379297"/>
              <a:gd name="connsiteX5" fmla="*/ 174172 w 667658"/>
              <a:gd name="connsiteY5" fmla="*/ 118040 h 379297"/>
              <a:gd name="connsiteX6" fmla="*/ 217715 w 667658"/>
              <a:gd name="connsiteY6" fmla="*/ 132554 h 379297"/>
              <a:gd name="connsiteX7" fmla="*/ 203200 w 667658"/>
              <a:gd name="connsiteY7" fmla="*/ 205125 h 379297"/>
              <a:gd name="connsiteX8" fmla="*/ 217715 w 667658"/>
              <a:gd name="connsiteY8" fmla="*/ 161582 h 379297"/>
              <a:gd name="connsiteX9" fmla="*/ 130629 w 667658"/>
              <a:gd name="connsiteY9" fmla="*/ 205125 h 379297"/>
              <a:gd name="connsiteX10" fmla="*/ 29029 w 667658"/>
              <a:gd name="connsiteY10" fmla="*/ 219640 h 379297"/>
              <a:gd name="connsiteX11" fmla="*/ 0 w 667658"/>
              <a:gd name="connsiteY11" fmla="*/ 263182 h 379297"/>
              <a:gd name="connsiteX12" fmla="*/ 14515 w 667658"/>
              <a:gd name="connsiteY12" fmla="*/ 335754 h 379297"/>
              <a:gd name="connsiteX13" fmla="*/ 101600 w 667658"/>
              <a:gd name="connsiteY13" fmla="*/ 364782 h 379297"/>
              <a:gd name="connsiteX14" fmla="*/ 145143 w 667658"/>
              <a:gd name="connsiteY14" fmla="*/ 379297 h 379297"/>
              <a:gd name="connsiteX15" fmla="*/ 377372 w 667658"/>
              <a:gd name="connsiteY15" fmla="*/ 364782 h 379297"/>
              <a:gd name="connsiteX16" fmla="*/ 638629 w 667658"/>
              <a:gd name="connsiteY16" fmla="*/ 350268 h 379297"/>
              <a:gd name="connsiteX17" fmla="*/ 667658 w 667658"/>
              <a:gd name="connsiteY17" fmla="*/ 306725 h 379297"/>
              <a:gd name="connsiteX18" fmla="*/ 609600 w 667658"/>
              <a:gd name="connsiteY18" fmla="*/ 219640 h 379297"/>
              <a:gd name="connsiteX19" fmla="*/ 653143 w 667658"/>
              <a:gd name="connsiteY19" fmla="*/ 205125 h 379297"/>
              <a:gd name="connsiteX20" fmla="*/ 566058 w 667658"/>
              <a:gd name="connsiteY20" fmla="*/ 161582 h 379297"/>
              <a:gd name="connsiteX21" fmla="*/ 551543 w 667658"/>
              <a:gd name="connsiteY21" fmla="*/ 205125 h 379297"/>
              <a:gd name="connsiteX22" fmla="*/ 449943 w 667658"/>
              <a:gd name="connsiteY22" fmla="*/ 234154 h 37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7658" h="379297">
                <a:moveTo>
                  <a:pt x="449943" y="234154"/>
                </a:moveTo>
                <a:cubicBezTo>
                  <a:pt x="437848" y="217221"/>
                  <a:pt x="522047" y="152753"/>
                  <a:pt x="478972" y="103525"/>
                </a:cubicBezTo>
                <a:cubicBezTo>
                  <a:pt x="455998" y="77269"/>
                  <a:pt x="391886" y="45468"/>
                  <a:pt x="391886" y="45468"/>
                </a:cubicBezTo>
                <a:cubicBezTo>
                  <a:pt x="382210" y="30954"/>
                  <a:pt x="379887" y="5709"/>
                  <a:pt x="362858" y="1925"/>
                </a:cubicBezTo>
                <a:cubicBezTo>
                  <a:pt x="322833" y="-6969"/>
                  <a:pt x="259402" y="17059"/>
                  <a:pt x="217715" y="30954"/>
                </a:cubicBezTo>
                <a:cubicBezTo>
                  <a:pt x="212826" y="38288"/>
                  <a:pt x="165587" y="100870"/>
                  <a:pt x="174172" y="118040"/>
                </a:cubicBezTo>
                <a:cubicBezTo>
                  <a:pt x="181014" y="131724"/>
                  <a:pt x="203201" y="127716"/>
                  <a:pt x="217715" y="132554"/>
                </a:cubicBezTo>
                <a:cubicBezTo>
                  <a:pt x="212877" y="156744"/>
                  <a:pt x="203200" y="180456"/>
                  <a:pt x="203200" y="205125"/>
                </a:cubicBezTo>
                <a:cubicBezTo>
                  <a:pt x="203200" y="220425"/>
                  <a:pt x="228533" y="172400"/>
                  <a:pt x="217715" y="161582"/>
                </a:cubicBezTo>
                <a:cubicBezTo>
                  <a:pt x="205698" y="149565"/>
                  <a:pt x="132090" y="204151"/>
                  <a:pt x="130629" y="205125"/>
                </a:cubicBezTo>
                <a:cubicBezTo>
                  <a:pt x="8292" y="164347"/>
                  <a:pt x="63587" y="150524"/>
                  <a:pt x="29029" y="219640"/>
                </a:cubicBezTo>
                <a:cubicBezTo>
                  <a:pt x="21228" y="235242"/>
                  <a:pt x="9676" y="248668"/>
                  <a:pt x="0" y="263182"/>
                </a:cubicBezTo>
                <a:cubicBezTo>
                  <a:pt x="4838" y="287373"/>
                  <a:pt x="-2929" y="318310"/>
                  <a:pt x="14515" y="335754"/>
                </a:cubicBezTo>
                <a:cubicBezTo>
                  <a:pt x="36151" y="357390"/>
                  <a:pt x="72572" y="355106"/>
                  <a:pt x="101600" y="364782"/>
                </a:cubicBezTo>
                <a:lnTo>
                  <a:pt x="145143" y="379297"/>
                </a:lnTo>
                <a:lnTo>
                  <a:pt x="377372" y="364782"/>
                </a:lnTo>
                <a:cubicBezTo>
                  <a:pt x="464441" y="359660"/>
                  <a:pt x="553103" y="367373"/>
                  <a:pt x="638629" y="350268"/>
                </a:cubicBezTo>
                <a:cubicBezTo>
                  <a:pt x="655734" y="346847"/>
                  <a:pt x="657982" y="321239"/>
                  <a:pt x="667658" y="306725"/>
                </a:cubicBezTo>
                <a:cubicBezTo>
                  <a:pt x="650142" y="219152"/>
                  <a:pt x="676547" y="241955"/>
                  <a:pt x="609600" y="219640"/>
                </a:cubicBezTo>
                <a:cubicBezTo>
                  <a:pt x="624114" y="214802"/>
                  <a:pt x="653143" y="220425"/>
                  <a:pt x="653143" y="205125"/>
                </a:cubicBezTo>
                <a:cubicBezTo>
                  <a:pt x="653143" y="186370"/>
                  <a:pt x="576795" y="165161"/>
                  <a:pt x="566058" y="161582"/>
                </a:cubicBezTo>
                <a:cubicBezTo>
                  <a:pt x="561220" y="176096"/>
                  <a:pt x="561101" y="193178"/>
                  <a:pt x="551543" y="205125"/>
                </a:cubicBezTo>
                <a:cubicBezTo>
                  <a:pt x="519732" y="244889"/>
                  <a:pt x="462038" y="251087"/>
                  <a:pt x="449943" y="2341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0" name="Group 2059"/>
          <p:cNvGrpSpPr/>
          <p:nvPr/>
        </p:nvGrpSpPr>
        <p:grpSpPr>
          <a:xfrm>
            <a:off x="27684" y="3153364"/>
            <a:ext cx="3811879" cy="3332048"/>
            <a:chOff x="27684" y="3153364"/>
            <a:chExt cx="3811879" cy="3332048"/>
          </a:xfrm>
        </p:grpSpPr>
        <p:grpSp>
          <p:nvGrpSpPr>
            <p:cNvPr id="11" name="Group 10"/>
            <p:cNvGrpSpPr/>
            <p:nvPr/>
          </p:nvGrpSpPr>
          <p:grpSpPr>
            <a:xfrm>
              <a:off x="47654" y="3411329"/>
              <a:ext cx="3791909" cy="3074083"/>
              <a:chOff x="47654" y="3411329"/>
              <a:chExt cx="3791909" cy="3074083"/>
            </a:xfrm>
          </p:grpSpPr>
          <p:grpSp>
            <p:nvGrpSpPr>
              <p:cNvPr id="25" name="Group 24"/>
              <p:cNvGrpSpPr/>
              <p:nvPr/>
            </p:nvGrpSpPr>
            <p:grpSpPr>
              <a:xfrm>
                <a:off x="78341" y="5248973"/>
                <a:ext cx="3761222" cy="1236439"/>
                <a:chOff x="78341" y="5248973"/>
                <a:chExt cx="3761222" cy="1236439"/>
              </a:xfrm>
            </p:grpSpPr>
            <p:sp>
              <p:nvSpPr>
                <p:cNvPr id="4" name="TextBox 3"/>
                <p:cNvSpPr txBox="1"/>
                <p:nvPr/>
              </p:nvSpPr>
              <p:spPr>
                <a:xfrm>
                  <a:off x="78341" y="5654415"/>
                  <a:ext cx="3761222" cy="830997"/>
                </a:xfrm>
                <a:prstGeom prst="rect">
                  <a:avLst/>
                </a:prstGeom>
                <a:noFill/>
              </p:spPr>
              <p:txBody>
                <a:bodyPr wrap="none" rtlCol="0">
                  <a:spAutoFit/>
                </a:bodyPr>
                <a:lstStyle/>
                <a:p>
                  <a:pPr algn="ctr"/>
                  <a:r>
                    <a:rPr lang="en-US" sz="2400" b="1" dirty="0" smtClean="0"/>
                    <a:t>From cave dwelling </a:t>
                  </a:r>
                  <a:br>
                    <a:rPr lang="en-US" sz="2400" b="1" dirty="0" smtClean="0"/>
                  </a:br>
                  <a:r>
                    <a:rPr lang="en-US" sz="2400" b="1" dirty="0" err="1" smtClean="0"/>
                    <a:t>Technoids</a:t>
                  </a:r>
                  <a:r>
                    <a:rPr lang="en-US" sz="2400" b="1" dirty="0" smtClean="0"/>
                    <a:t>…(the mainframe)</a:t>
                  </a:r>
                  <a:endParaRPr lang="en-US" sz="2400" b="1" dirty="0"/>
                </a:p>
              </p:txBody>
            </p:sp>
            <p:sp>
              <p:nvSpPr>
                <p:cNvPr id="8" name="TextBox 7"/>
                <p:cNvSpPr txBox="1"/>
                <p:nvPr/>
              </p:nvSpPr>
              <p:spPr>
                <a:xfrm>
                  <a:off x="571809" y="5248973"/>
                  <a:ext cx="2774286" cy="461665"/>
                </a:xfrm>
                <a:prstGeom prst="rect">
                  <a:avLst/>
                </a:prstGeom>
                <a:noFill/>
              </p:spPr>
              <p:txBody>
                <a:bodyPr wrap="none" rtlCol="0">
                  <a:spAutoFit/>
                </a:bodyPr>
                <a:lstStyle/>
                <a:p>
                  <a:r>
                    <a:rPr lang="en-US" sz="2400" b="1" dirty="0" smtClean="0">
                      <a:solidFill>
                        <a:srgbClr val="3167A8"/>
                      </a:solidFill>
                    </a:rPr>
                    <a:t>Technology Provider</a:t>
                  </a:r>
                  <a:endParaRPr lang="en-US" sz="2400" b="1" dirty="0">
                    <a:solidFill>
                      <a:srgbClr val="3167A8"/>
                    </a:solidFill>
                  </a:endParaRPr>
                </a:p>
              </p:txBody>
            </p:sp>
          </p:grpSp>
          <p:pic>
            <p:nvPicPr>
              <p:cNvPr id="7" name="Picture 6"/>
              <p:cNvPicPr>
                <a:picLocks noChangeAspect="1"/>
              </p:cNvPicPr>
              <p:nvPr/>
            </p:nvPicPr>
            <p:blipFill>
              <a:blip r:embed="rId10"/>
              <a:stretch>
                <a:fillRect/>
              </a:stretch>
            </p:blipFill>
            <p:spPr>
              <a:xfrm rot="21331667">
                <a:off x="47654" y="3411329"/>
                <a:ext cx="918056" cy="1703679"/>
              </a:xfrm>
              <a:prstGeom prst="rect">
                <a:avLst/>
              </a:prstGeom>
            </p:spPr>
          </p:pic>
        </p:grpSp>
        <p:sp>
          <p:nvSpPr>
            <p:cNvPr id="2059" name="TextBox 2058"/>
            <p:cNvSpPr txBox="1"/>
            <p:nvPr/>
          </p:nvSpPr>
          <p:spPr>
            <a:xfrm>
              <a:off x="27684" y="3153364"/>
              <a:ext cx="652743" cy="369332"/>
            </a:xfrm>
            <a:prstGeom prst="rect">
              <a:avLst/>
            </a:prstGeom>
            <a:noFill/>
          </p:spPr>
          <p:txBody>
            <a:bodyPr wrap="none" rtlCol="0">
              <a:spAutoFit/>
            </a:bodyPr>
            <a:lstStyle/>
            <a:p>
              <a:r>
                <a:rPr lang="en-US" dirty="0" smtClean="0"/>
                <a:t>1998</a:t>
              </a:r>
              <a:endParaRPr lang="en-US" dirty="0"/>
            </a:p>
          </p:txBody>
        </p:sp>
      </p:grpSp>
      <p:grpSp>
        <p:nvGrpSpPr>
          <p:cNvPr id="2062" name="Group 2061"/>
          <p:cNvGrpSpPr/>
          <p:nvPr/>
        </p:nvGrpSpPr>
        <p:grpSpPr>
          <a:xfrm>
            <a:off x="422146" y="1164564"/>
            <a:ext cx="2838118" cy="3840496"/>
            <a:chOff x="422146" y="1164564"/>
            <a:chExt cx="2838118" cy="3840496"/>
          </a:xfrm>
        </p:grpSpPr>
        <p:grpSp>
          <p:nvGrpSpPr>
            <p:cNvPr id="2061" name="Group 2060"/>
            <p:cNvGrpSpPr/>
            <p:nvPr/>
          </p:nvGrpSpPr>
          <p:grpSpPr>
            <a:xfrm>
              <a:off x="422146" y="1419690"/>
              <a:ext cx="2838118" cy="3585370"/>
              <a:chOff x="422146" y="1419690"/>
              <a:chExt cx="2838118" cy="3585370"/>
            </a:xfrm>
          </p:grpSpPr>
          <p:grpSp>
            <p:nvGrpSpPr>
              <p:cNvPr id="2058" name="Group 2057"/>
              <p:cNvGrpSpPr/>
              <p:nvPr/>
            </p:nvGrpSpPr>
            <p:grpSpPr>
              <a:xfrm>
                <a:off x="507335" y="1419690"/>
                <a:ext cx="2752929" cy="3585370"/>
                <a:chOff x="507335" y="1419690"/>
                <a:chExt cx="2752929" cy="3585370"/>
              </a:xfrm>
            </p:grpSpPr>
            <p:grpSp>
              <p:nvGrpSpPr>
                <p:cNvPr id="29" name="Group 28"/>
                <p:cNvGrpSpPr/>
                <p:nvPr/>
              </p:nvGrpSpPr>
              <p:grpSpPr>
                <a:xfrm>
                  <a:off x="1285523" y="1419690"/>
                  <a:ext cx="1974741" cy="3585370"/>
                  <a:chOff x="1285523" y="1419690"/>
                  <a:chExt cx="1974741" cy="3585370"/>
                </a:xfrm>
              </p:grpSpPr>
              <p:grpSp>
                <p:nvGrpSpPr>
                  <p:cNvPr id="2053" name="Group 2052"/>
                  <p:cNvGrpSpPr/>
                  <p:nvPr/>
                </p:nvGrpSpPr>
                <p:grpSpPr>
                  <a:xfrm>
                    <a:off x="1832244" y="4177713"/>
                    <a:ext cx="1428020" cy="827347"/>
                    <a:chOff x="1832244" y="4177713"/>
                    <a:chExt cx="1428020" cy="827347"/>
                  </a:xfrm>
                </p:grpSpPr>
                <p:sp>
                  <p:nvSpPr>
                    <p:cNvPr id="6" name="Rectangle 5"/>
                    <p:cNvSpPr/>
                    <p:nvPr/>
                  </p:nvSpPr>
                  <p:spPr>
                    <a:xfrm>
                      <a:off x="2194021" y="4543395"/>
                      <a:ext cx="630301" cy="461665"/>
                    </a:xfrm>
                    <a:prstGeom prst="rect">
                      <a:avLst/>
                    </a:prstGeom>
                  </p:spPr>
                  <p:txBody>
                    <a:bodyPr wrap="none">
                      <a:spAutoFit/>
                    </a:bodyPr>
                    <a:lstStyle/>
                    <a:p>
                      <a:pPr algn="ctr"/>
                      <a:r>
                        <a:rPr lang="en-US" sz="2400" b="1" dirty="0" smtClean="0">
                          <a:solidFill>
                            <a:srgbClr val="000000"/>
                          </a:solidFill>
                        </a:rPr>
                        <a:t>ITIL</a:t>
                      </a:r>
                      <a:endParaRPr lang="en-US" sz="2400" b="1" i="0" dirty="0">
                        <a:solidFill>
                          <a:srgbClr val="000000"/>
                        </a:solidFill>
                        <a:effectLst/>
                      </a:endParaRPr>
                    </a:p>
                  </p:txBody>
                </p:sp>
                <p:sp>
                  <p:nvSpPr>
                    <p:cNvPr id="9" name="TextBox 8"/>
                    <p:cNvSpPr txBox="1"/>
                    <p:nvPr/>
                  </p:nvSpPr>
                  <p:spPr>
                    <a:xfrm>
                      <a:off x="1832244" y="4177713"/>
                      <a:ext cx="1428020" cy="461665"/>
                    </a:xfrm>
                    <a:prstGeom prst="rect">
                      <a:avLst/>
                    </a:prstGeom>
                    <a:noFill/>
                  </p:spPr>
                  <p:txBody>
                    <a:bodyPr wrap="none" rtlCol="0">
                      <a:spAutoFit/>
                    </a:bodyPr>
                    <a:lstStyle/>
                    <a:p>
                      <a:r>
                        <a:rPr lang="en-US" sz="2400" b="1" dirty="0" smtClean="0">
                          <a:solidFill>
                            <a:srgbClr val="3167A8"/>
                          </a:solidFill>
                        </a:rPr>
                        <a:t>Processes</a:t>
                      </a:r>
                      <a:endParaRPr lang="en-US" sz="2400" b="1" dirty="0">
                        <a:solidFill>
                          <a:srgbClr val="3167A8"/>
                        </a:solidFill>
                      </a:endParaRPr>
                    </a:p>
                  </p:txBody>
                </p:sp>
              </p:grpSp>
              <p:pic>
                <p:nvPicPr>
                  <p:cNvPr id="16" name="Picture 15"/>
                  <p:cNvPicPr>
                    <a:picLocks noChangeAspect="1"/>
                  </p:cNvPicPr>
                  <p:nvPr/>
                </p:nvPicPr>
                <p:blipFill>
                  <a:blip r:embed="rId11"/>
                  <a:stretch>
                    <a:fillRect/>
                  </a:stretch>
                </p:blipFill>
                <p:spPr>
                  <a:xfrm rot="20460873">
                    <a:off x="1285523" y="1419690"/>
                    <a:ext cx="1040197" cy="2116680"/>
                  </a:xfrm>
                  <a:prstGeom prst="rect">
                    <a:avLst/>
                  </a:prstGeom>
                </p:spPr>
              </p:pic>
            </p:grpSp>
            <p:pic>
              <p:nvPicPr>
                <p:cNvPr id="12" name="Picture 11"/>
                <p:cNvPicPr>
                  <a:picLocks noChangeAspect="1"/>
                </p:cNvPicPr>
                <p:nvPr/>
              </p:nvPicPr>
              <p:blipFill rotWithShape="1">
                <a:blip r:embed="rId12"/>
                <a:srcRect l="4499"/>
                <a:stretch/>
              </p:blipFill>
              <p:spPr>
                <a:xfrm rot="21059567">
                  <a:off x="507335" y="1881759"/>
                  <a:ext cx="911741" cy="1366234"/>
                </a:xfrm>
                <a:prstGeom prst="rect">
                  <a:avLst/>
                </a:prstGeom>
                <a:ln>
                  <a:noFill/>
                </a:ln>
                <a:effectLst>
                  <a:outerShdw blurRad="292100" dist="139700" dir="2700000" algn="tl" rotWithShape="0">
                    <a:srgbClr val="333333">
                      <a:alpha val="65000"/>
                    </a:srgbClr>
                  </a:outerShdw>
                </a:effectLst>
              </p:spPr>
            </p:pic>
          </p:grpSp>
          <p:sp>
            <p:nvSpPr>
              <p:cNvPr id="46" name="TextBox 45"/>
              <p:cNvSpPr txBox="1"/>
              <p:nvPr/>
            </p:nvSpPr>
            <p:spPr>
              <a:xfrm>
                <a:off x="422146" y="1566957"/>
                <a:ext cx="652743" cy="369332"/>
              </a:xfrm>
              <a:prstGeom prst="rect">
                <a:avLst/>
              </a:prstGeom>
              <a:noFill/>
            </p:spPr>
            <p:txBody>
              <a:bodyPr wrap="none" rtlCol="0">
                <a:spAutoFit/>
              </a:bodyPr>
              <a:lstStyle/>
              <a:p>
                <a:r>
                  <a:rPr lang="en-US" dirty="0" smtClean="0"/>
                  <a:t>2002</a:t>
                </a:r>
                <a:endParaRPr lang="en-US" dirty="0"/>
              </a:p>
            </p:txBody>
          </p:sp>
        </p:grpSp>
        <p:sp>
          <p:nvSpPr>
            <p:cNvPr id="47" name="TextBox 46"/>
            <p:cNvSpPr txBox="1"/>
            <p:nvPr/>
          </p:nvSpPr>
          <p:spPr>
            <a:xfrm>
              <a:off x="1163955" y="1164564"/>
              <a:ext cx="652743" cy="369332"/>
            </a:xfrm>
            <a:prstGeom prst="rect">
              <a:avLst/>
            </a:prstGeom>
            <a:noFill/>
          </p:spPr>
          <p:txBody>
            <a:bodyPr wrap="none" rtlCol="0">
              <a:spAutoFit/>
            </a:bodyPr>
            <a:lstStyle/>
            <a:p>
              <a:r>
                <a:rPr lang="en-US" dirty="0" smtClean="0"/>
                <a:t>2005</a:t>
              </a:r>
              <a:endParaRPr lang="en-US" dirty="0"/>
            </a:p>
          </p:txBody>
        </p:sp>
      </p:grpSp>
      <p:grpSp>
        <p:nvGrpSpPr>
          <p:cNvPr id="2063" name="Group 2062"/>
          <p:cNvGrpSpPr/>
          <p:nvPr/>
        </p:nvGrpSpPr>
        <p:grpSpPr>
          <a:xfrm>
            <a:off x="2682069" y="911819"/>
            <a:ext cx="3040570" cy="3174635"/>
            <a:chOff x="2682069" y="911819"/>
            <a:chExt cx="3040570" cy="3174635"/>
          </a:xfrm>
        </p:grpSpPr>
        <p:grpSp>
          <p:nvGrpSpPr>
            <p:cNvPr id="2050" name="Group 2049"/>
            <p:cNvGrpSpPr/>
            <p:nvPr/>
          </p:nvGrpSpPr>
          <p:grpSpPr>
            <a:xfrm>
              <a:off x="2682069" y="980636"/>
              <a:ext cx="3040570" cy="3105818"/>
              <a:chOff x="2682069" y="980636"/>
              <a:chExt cx="3040570" cy="3105818"/>
            </a:xfrm>
          </p:grpSpPr>
          <p:grpSp>
            <p:nvGrpSpPr>
              <p:cNvPr id="2048" name="Group 2047"/>
              <p:cNvGrpSpPr/>
              <p:nvPr/>
            </p:nvGrpSpPr>
            <p:grpSpPr>
              <a:xfrm>
                <a:off x="2682069" y="1008093"/>
                <a:ext cx="2411045" cy="3078361"/>
                <a:chOff x="2682069" y="1008093"/>
                <a:chExt cx="2411045" cy="3078361"/>
              </a:xfrm>
            </p:grpSpPr>
            <p:grpSp>
              <p:nvGrpSpPr>
                <p:cNvPr id="2054" name="Group 2053"/>
                <p:cNvGrpSpPr/>
                <p:nvPr/>
              </p:nvGrpSpPr>
              <p:grpSpPr>
                <a:xfrm>
                  <a:off x="2682069" y="2797975"/>
                  <a:ext cx="2411045" cy="1288479"/>
                  <a:chOff x="2572739" y="2989634"/>
                  <a:chExt cx="2411045" cy="1288479"/>
                </a:xfrm>
              </p:grpSpPr>
              <p:sp>
                <p:nvSpPr>
                  <p:cNvPr id="18" name="TextBox 17"/>
                  <p:cNvSpPr txBox="1"/>
                  <p:nvPr/>
                </p:nvSpPr>
                <p:spPr>
                  <a:xfrm>
                    <a:off x="3135568" y="2989634"/>
                    <a:ext cx="1226105" cy="461665"/>
                  </a:xfrm>
                  <a:prstGeom prst="rect">
                    <a:avLst/>
                  </a:prstGeom>
                  <a:noFill/>
                </p:spPr>
                <p:txBody>
                  <a:bodyPr wrap="none" rtlCol="0">
                    <a:spAutoFit/>
                  </a:bodyPr>
                  <a:lstStyle/>
                  <a:p>
                    <a:r>
                      <a:rPr lang="en-US" sz="2400" b="1" dirty="0" smtClean="0">
                        <a:solidFill>
                          <a:srgbClr val="3167A8"/>
                        </a:solidFill>
                      </a:rPr>
                      <a:t>Services</a:t>
                    </a:r>
                    <a:endParaRPr lang="en-US" sz="2400" b="1" dirty="0">
                      <a:solidFill>
                        <a:srgbClr val="3167A8"/>
                      </a:solidFill>
                    </a:endParaRPr>
                  </a:p>
                </p:txBody>
              </p:sp>
              <p:sp>
                <p:nvSpPr>
                  <p:cNvPr id="19" name="Rectangle 18"/>
                  <p:cNvSpPr/>
                  <p:nvPr/>
                </p:nvSpPr>
                <p:spPr>
                  <a:xfrm>
                    <a:off x="2572739" y="3447116"/>
                    <a:ext cx="2411045" cy="830997"/>
                  </a:xfrm>
                  <a:prstGeom prst="rect">
                    <a:avLst/>
                  </a:prstGeom>
                </p:spPr>
                <p:txBody>
                  <a:bodyPr wrap="none">
                    <a:spAutoFit/>
                  </a:bodyPr>
                  <a:lstStyle/>
                  <a:p>
                    <a:pPr algn="ctr"/>
                    <a:r>
                      <a:rPr lang="en-US" sz="2400" b="1" dirty="0" smtClean="0">
                        <a:solidFill>
                          <a:srgbClr val="000000"/>
                        </a:solidFill>
                      </a:rPr>
                      <a:t>SLA</a:t>
                    </a:r>
                    <a:br>
                      <a:rPr lang="en-US" sz="2400" b="1" dirty="0" smtClean="0">
                        <a:solidFill>
                          <a:srgbClr val="000000"/>
                        </a:solidFill>
                      </a:rPr>
                    </a:br>
                    <a:r>
                      <a:rPr lang="en-US" sz="2400" b="1" dirty="0" smtClean="0">
                        <a:solidFill>
                          <a:srgbClr val="000000"/>
                        </a:solidFill>
                      </a:rPr>
                      <a:t>Service catalogue</a:t>
                    </a:r>
                    <a:endParaRPr lang="en-US" sz="2400" b="1" i="0" dirty="0">
                      <a:solidFill>
                        <a:srgbClr val="000000"/>
                      </a:solidFill>
                      <a:effectLst/>
                    </a:endParaRPr>
                  </a:p>
                </p:txBody>
              </p:sp>
            </p:grpSp>
            <p:pic>
              <p:nvPicPr>
                <p:cNvPr id="30" name="Picture 29"/>
                <p:cNvPicPr>
                  <a:picLocks noChangeAspect="1"/>
                </p:cNvPicPr>
                <p:nvPr/>
              </p:nvPicPr>
              <p:blipFill>
                <a:blip r:embed="rId13"/>
                <a:stretch>
                  <a:fillRect/>
                </a:stretch>
              </p:blipFill>
              <p:spPr>
                <a:xfrm rot="21420131">
                  <a:off x="3447899" y="1008093"/>
                  <a:ext cx="1090271" cy="1540068"/>
                </a:xfrm>
                <a:prstGeom prst="rect">
                  <a:avLst/>
                </a:prstGeom>
                <a:ln>
                  <a:noFill/>
                </a:ln>
                <a:effectLst>
                  <a:outerShdw blurRad="292100" dist="139700" dir="2700000" algn="tl" rotWithShape="0">
                    <a:srgbClr val="333333">
                      <a:alpha val="65000"/>
                    </a:srgbClr>
                  </a:outerShdw>
                </a:effectLst>
              </p:spPr>
            </p:pic>
          </p:grpSp>
          <p:pic>
            <p:nvPicPr>
              <p:cNvPr id="2049" name="Picture 2048"/>
              <p:cNvPicPr>
                <a:picLocks noChangeAspect="1"/>
              </p:cNvPicPr>
              <p:nvPr/>
            </p:nvPicPr>
            <p:blipFill rotWithShape="1">
              <a:blip r:embed="rId14" cstate="print">
                <a:extLst>
                  <a:ext uri="{28A0092B-C50C-407E-A947-70E740481C1C}">
                    <a14:useLocalDpi xmlns:a14="http://schemas.microsoft.com/office/drawing/2010/main" val="0"/>
                  </a:ext>
                </a:extLst>
              </a:blip>
              <a:srcRect l="11238" t="27324" r="7255" b="17688"/>
              <a:stretch/>
            </p:blipFill>
            <p:spPr>
              <a:xfrm>
                <a:off x="4592128" y="980636"/>
                <a:ext cx="1130511" cy="980609"/>
              </a:xfrm>
              <a:prstGeom prst="rect">
                <a:avLst/>
              </a:prstGeom>
            </p:spPr>
          </p:pic>
        </p:grpSp>
        <p:sp>
          <p:nvSpPr>
            <p:cNvPr id="48" name="TextBox 47"/>
            <p:cNvSpPr txBox="1"/>
            <p:nvPr/>
          </p:nvSpPr>
          <p:spPr>
            <a:xfrm>
              <a:off x="3655100" y="911819"/>
              <a:ext cx="652743" cy="369332"/>
            </a:xfrm>
            <a:prstGeom prst="rect">
              <a:avLst/>
            </a:prstGeom>
            <a:noFill/>
          </p:spPr>
          <p:txBody>
            <a:bodyPr wrap="none" rtlCol="0">
              <a:spAutoFit/>
            </a:bodyPr>
            <a:lstStyle/>
            <a:p>
              <a:r>
                <a:rPr lang="en-US" dirty="0" smtClean="0"/>
                <a:t>2008</a:t>
              </a:r>
              <a:endParaRPr lang="en-US" dirty="0"/>
            </a:p>
          </p:txBody>
        </p:sp>
      </p:grpSp>
    </p:spTree>
    <p:extLst>
      <p:ext uri="{BB962C8B-B14F-4D97-AF65-F5344CB8AC3E}">
        <p14:creationId xmlns:p14="http://schemas.microsoft.com/office/powerpoint/2010/main" val="247022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Effect transition="in" filter="fade">
                                      <p:cBhvr>
                                        <p:cTn id="12" dur="500"/>
                                        <p:tgtEl>
                                          <p:spTgt spid="20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3"/>
                                        </p:tgtEl>
                                        <p:attrNameLst>
                                          <p:attrName>style.visibility</p:attrName>
                                        </p:attrNameLst>
                                      </p:cBhvr>
                                      <p:to>
                                        <p:strVal val="visible"/>
                                      </p:to>
                                    </p:set>
                                    <p:animEffect transition="in" filter="fade">
                                      <p:cBhvr>
                                        <p:cTn id="17" dur="500"/>
                                        <p:tgtEl>
                                          <p:spTgt spid="20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500"/>
                                        <p:tgtEl>
                                          <p:spTgt spid="20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7"/>
                                        </p:tgtEl>
                                        <p:attrNameLst>
                                          <p:attrName>style.visibility</p:attrName>
                                        </p:attrNameLst>
                                      </p:cBhvr>
                                      <p:to>
                                        <p:strVal val="visible"/>
                                      </p:to>
                                    </p:set>
                                    <p:animEffect transition="in" filter="fade">
                                      <p:cBhvr>
                                        <p:cTn id="32" dur="500"/>
                                        <p:tgtEl>
                                          <p:spTgt spid="20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051"/>
                                        </p:tgtEl>
                                        <p:attrNameLst>
                                          <p:attrName>style.visibility</p:attrName>
                                        </p:attrNameLst>
                                      </p:cBhvr>
                                      <p:to>
                                        <p:strVal val="visible"/>
                                      </p:to>
                                    </p:set>
                                    <p:animEffect transition="in" filter="fade">
                                      <p:cBhvr>
                                        <p:cTn id="9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6" grpId="0"/>
      <p:bldP spid="27" grpId="0"/>
      <p:bldP spid="28" grpId="0"/>
      <p:bldP spid="5" grpId="0" animBg="1"/>
      <p:bldP spid="20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781"/>
          <a:stretch/>
        </p:blipFill>
        <p:spPr>
          <a:xfrm>
            <a:off x="1048791" y="4113302"/>
            <a:ext cx="9356527" cy="1072712"/>
          </a:xfrm>
          <a:prstGeom prst="rect">
            <a:avLst/>
          </a:prstGeom>
        </p:spPr>
      </p:pic>
      <p:pic>
        <p:nvPicPr>
          <p:cNvPr id="5" name="Picture 4"/>
          <p:cNvPicPr>
            <a:picLocks noChangeAspect="1"/>
          </p:cNvPicPr>
          <p:nvPr/>
        </p:nvPicPr>
        <p:blipFill>
          <a:blip r:embed="rId4"/>
          <a:stretch>
            <a:fillRect/>
          </a:stretch>
        </p:blipFill>
        <p:spPr>
          <a:xfrm rot="21300404">
            <a:off x="146556" y="1699888"/>
            <a:ext cx="1902117" cy="2456901"/>
          </a:xfrm>
          <a:prstGeom prst="rect">
            <a:avLst/>
          </a:prstGeom>
          <a:ln>
            <a:noFill/>
          </a:ln>
          <a:effectLst>
            <a:outerShdw blurRad="50800" dist="38100" dir="2700000" algn="tl" rotWithShape="0">
              <a:prstClr val="black">
                <a:alpha val="40000"/>
              </a:prstClr>
            </a:outerShdw>
          </a:effectLst>
        </p:spPr>
      </p:pic>
      <p:grpSp>
        <p:nvGrpSpPr>
          <p:cNvPr id="15" name="Groep 3">
            <a:extLst>
              <a:ext uri="{FF2B5EF4-FFF2-40B4-BE49-F238E27FC236}">
                <a16:creationId xmlns:a16="http://schemas.microsoft.com/office/drawing/2014/main" id="{AAEB6D17-8551-43DB-A181-E3E179FAFC8C}"/>
              </a:ext>
            </a:extLst>
          </p:cNvPr>
          <p:cNvGrpSpPr/>
          <p:nvPr/>
        </p:nvGrpSpPr>
        <p:grpSpPr>
          <a:xfrm>
            <a:off x="1170767" y="5110203"/>
            <a:ext cx="9356527" cy="1430685"/>
            <a:chOff x="1170767" y="4660267"/>
            <a:chExt cx="9356527" cy="1430685"/>
          </a:xfrm>
        </p:grpSpPr>
        <p:pic>
          <p:nvPicPr>
            <p:cNvPr id="16" name="Picture 15"/>
            <p:cNvPicPr>
              <a:picLocks noChangeAspect="1"/>
            </p:cNvPicPr>
            <p:nvPr/>
          </p:nvPicPr>
          <p:blipFill rotWithShape="1">
            <a:blip r:embed="rId3"/>
            <a:srcRect t="31656" b="28425"/>
            <a:stretch/>
          </p:blipFill>
          <p:spPr>
            <a:xfrm>
              <a:off x="1170767" y="4660267"/>
              <a:ext cx="9356527" cy="1371674"/>
            </a:xfrm>
            <a:prstGeom prst="rect">
              <a:avLst/>
            </a:prstGeom>
          </p:spPr>
        </p:pic>
        <p:pic>
          <p:nvPicPr>
            <p:cNvPr id="17" name="Picture 16"/>
            <p:cNvPicPr>
              <a:picLocks noChangeAspect="1"/>
            </p:cNvPicPr>
            <p:nvPr/>
          </p:nvPicPr>
          <p:blipFill rotWithShape="1">
            <a:blip r:embed="rId3"/>
            <a:srcRect l="84368" t="36216" r="4482" b="53664"/>
            <a:stretch/>
          </p:blipFill>
          <p:spPr>
            <a:xfrm>
              <a:off x="7469108" y="5743223"/>
              <a:ext cx="2238265" cy="347729"/>
            </a:xfrm>
            <a:prstGeom prst="rect">
              <a:avLst/>
            </a:prstGeom>
          </p:spPr>
        </p:pic>
        <p:sp>
          <p:nvSpPr>
            <p:cNvPr id="18" name="Rechthoek 1">
              <a:extLst>
                <a:ext uri="{FF2B5EF4-FFF2-40B4-BE49-F238E27FC236}">
                  <a16:creationId xmlns:a16="http://schemas.microsoft.com/office/drawing/2014/main" id="{9131ECA3-9B3C-421B-8705-B24E3BE0BCEE}"/>
                </a:ext>
              </a:extLst>
            </p:cNvPr>
            <p:cNvSpPr/>
            <p:nvPr/>
          </p:nvSpPr>
          <p:spPr>
            <a:xfrm>
              <a:off x="1865014" y="5318142"/>
              <a:ext cx="4725909" cy="240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TextBox 19"/>
          <p:cNvSpPr txBox="1"/>
          <p:nvPr/>
        </p:nvSpPr>
        <p:spPr>
          <a:xfrm>
            <a:off x="2345103" y="1084189"/>
            <a:ext cx="6448394" cy="3046988"/>
          </a:xfrm>
          <a:prstGeom prst="rect">
            <a:avLst/>
          </a:prstGeom>
          <a:noFill/>
        </p:spPr>
        <p:txBody>
          <a:bodyPr wrap="square" rtlCol="0">
            <a:spAutoFit/>
          </a:bodyPr>
          <a:lstStyle/>
          <a:p>
            <a:pPr marL="285750" indent="-285750">
              <a:buClr>
                <a:srgbClr val="C00000"/>
              </a:buClr>
              <a:buFont typeface="Wingdings" panose="05000000000000000000" pitchFamily="2" charset="2"/>
              <a:buChar char="ü"/>
            </a:pPr>
            <a:r>
              <a:rPr lang="en-US" sz="2400" i="1" dirty="0"/>
              <a:t>We are digitizing most current business activities. Isn’t that </a:t>
            </a:r>
            <a:r>
              <a:rPr lang="en-US" sz="2400" i="1" dirty="0" smtClean="0"/>
              <a:t>Transformation</a:t>
            </a:r>
            <a:r>
              <a:rPr lang="en-US" sz="2400" i="1" dirty="0"/>
              <a:t>? </a:t>
            </a:r>
            <a:r>
              <a:rPr lang="en-US" sz="2400" i="1" dirty="0" smtClean="0"/>
              <a:t/>
            </a:r>
            <a:br>
              <a:rPr lang="en-US" sz="2400" i="1" dirty="0" smtClean="0"/>
            </a:br>
            <a:endParaRPr lang="en-US" sz="2400" i="1" dirty="0" smtClean="0"/>
          </a:p>
          <a:p>
            <a:pPr marL="285750" indent="-285750">
              <a:buClr>
                <a:srgbClr val="C00000"/>
              </a:buClr>
              <a:buFont typeface="Wingdings" panose="05000000000000000000" pitchFamily="2" charset="2"/>
              <a:buChar char="ü"/>
            </a:pPr>
            <a:r>
              <a:rPr lang="en-US" sz="2400" i="1" dirty="0" smtClean="0"/>
              <a:t>We </a:t>
            </a:r>
            <a:r>
              <a:rPr lang="en-US" sz="2400" i="1" dirty="0"/>
              <a:t>are updating our website to make our services more </a:t>
            </a:r>
            <a:r>
              <a:rPr lang="en-US" sz="2400" i="1" dirty="0" smtClean="0"/>
              <a:t>accessible. </a:t>
            </a:r>
            <a:br>
              <a:rPr lang="en-US" sz="2400" i="1" dirty="0" smtClean="0"/>
            </a:br>
            <a:r>
              <a:rPr lang="en-US" sz="2400" i="1" dirty="0" smtClean="0"/>
              <a:t>Isn’t </a:t>
            </a:r>
            <a:r>
              <a:rPr lang="en-US" sz="2400" i="1" dirty="0"/>
              <a:t>that Transformation? </a:t>
            </a:r>
            <a:r>
              <a:rPr lang="en-US" sz="2400" i="1" dirty="0" smtClean="0"/>
              <a:t/>
            </a:r>
            <a:br>
              <a:rPr lang="en-US" sz="2400" i="1" dirty="0" smtClean="0"/>
            </a:br>
            <a:endParaRPr lang="en-US" sz="2400" i="1" dirty="0" smtClean="0"/>
          </a:p>
          <a:p>
            <a:pPr marL="285750" indent="-285750">
              <a:buClr>
                <a:srgbClr val="C00000"/>
              </a:buClr>
              <a:buFont typeface="Wingdings" panose="05000000000000000000" pitchFamily="2" charset="2"/>
              <a:buChar char="ü"/>
            </a:pPr>
            <a:r>
              <a:rPr lang="en-US" sz="2400" i="1" dirty="0" smtClean="0"/>
              <a:t>Didn’t </a:t>
            </a:r>
            <a:r>
              <a:rPr lang="en-US" sz="2400" i="1" dirty="0"/>
              <a:t>we </a:t>
            </a:r>
            <a:r>
              <a:rPr lang="en-US" sz="2400" i="1" dirty="0" smtClean="0"/>
              <a:t>do </a:t>
            </a:r>
            <a:r>
              <a:rPr lang="en-US" sz="2400" i="1" dirty="0"/>
              <a:t>our Transformation last year?</a:t>
            </a:r>
          </a:p>
        </p:txBody>
      </p:sp>
      <p:sp>
        <p:nvSpPr>
          <p:cNvPr id="26" name="TextBox 25"/>
          <p:cNvSpPr txBox="1"/>
          <p:nvPr/>
        </p:nvSpPr>
        <p:spPr>
          <a:xfrm>
            <a:off x="2010679" y="170482"/>
            <a:ext cx="4031873" cy="646331"/>
          </a:xfrm>
          <a:prstGeom prst="rect">
            <a:avLst/>
          </a:prstGeom>
          <a:noFill/>
        </p:spPr>
        <p:txBody>
          <a:bodyPr wrap="none" rtlCol="0">
            <a:spAutoFit/>
          </a:bodyPr>
          <a:lstStyle/>
          <a:p>
            <a:r>
              <a:rPr lang="en-US" sz="3600" b="1" dirty="0" err="1">
                <a:solidFill>
                  <a:srgbClr val="1AA3F5"/>
                </a:solidFill>
                <a:latin typeface="Arial"/>
              </a:rPr>
              <a:t>Digital.Disruption</a:t>
            </a:r>
            <a:endParaRPr lang="en-US" sz="3600" b="1" dirty="0">
              <a:solidFill>
                <a:srgbClr val="1AA3F5"/>
              </a:solidFill>
              <a:latin typeface="Arial"/>
            </a:endParaRPr>
          </a:p>
        </p:txBody>
      </p:sp>
      <p:sp>
        <p:nvSpPr>
          <p:cNvPr id="2" name="Freeform 1"/>
          <p:cNvSpPr/>
          <p:nvPr/>
        </p:nvSpPr>
        <p:spPr>
          <a:xfrm>
            <a:off x="2718795" y="6172200"/>
            <a:ext cx="1601745" cy="368688"/>
          </a:xfrm>
          <a:custGeom>
            <a:avLst/>
            <a:gdLst>
              <a:gd name="connsiteX0" fmla="*/ 1098825 w 1601745"/>
              <a:gd name="connsiteY0" fmla="*/ 160020 h 480060"/>
              <a:gd name="connsiteX1" fmla="*/ 1007385 w 1601745"/>
              <a:gd name="connsiteY1" fmla="*/ 45720 h 480060"/>
              <a:gd name="connsiteX2" fmla="*/ 710205 w 1601745"/>
              <a:gd name="connsiteY2" fmla="*/ 22860 h 480060"/>
              <a:gd name="connsiteX3" fmla="*/ 70125 w 1601745"/>
              <a:gd name="connsiteY3" fmla="*/ 45720 h 480060"/>
              <a:gd name="connsiteX4" fmla="*/ 47265 w 1601745"/>
              <a:gd name="connsiteY4" fmla="*/ 320040 h 480060"/>
              <a:gd name="connsiteX5" fmla="*/ 184425 w 1601745"/>
              <a:gd name="connsiteY5" fmla="*/ 365760 h 480060"/>
              <a:gd name="connsiteX6" fmla="*/ 253005 w 1601745"/>
              <a:gd name="connsiteY6" fmla="*/ 411480 h 480060"/>
              <a:gd name="connsiteX7" fmla="*/ 504465 w 1601745"/>
              <a:gd name="connsiteY7" fmla="*/ 480060 h 480060"/>
              <a:gd name="connsiteX8" fmla="*/ 1487445 w 1601745"/>
              <a:gd name="connsiteY8" fmla="*/ 457200 h 480060"/>
              <a:gd name="connsiteX9" fmla="*/ 1556025 w 1601745"/>
              <a:gd name="connsiteY9" fmla="*/ 434340 h 480060"/>
              <a:gd name="connsiteX10" fmla="*/ 1601745 w 1601745"/>
              <a:gd name="connsiteY10" fmla="*/ 365760 h 480060"/>
              <a:gd name="connsiteX11" fmla="*/ 1578885 w 1601745"/>
              <a:gd name="connsiteY11" fmla="*/ 91440 h 480060"/>
              <a:gd name="connsiteX12" fmla="*/ 1510305 w 1601745"/>
              <a:gd name="connsiteY12" fmla="*/ 45720 h 480060"/>
              <a:gd name="connsiteX13" fmla="*/ 1258845 w 1601745"/>
              <a:gd name="connsiteY13" fmla="*/ 0 h 480060"/>
              <a:gd name="connsiteX14" fmla="*/ 847365 w 1601745"/>
              <a:gd name="connsiteY14" fmla="*/ 22860 h 480060"/>
              <a:gd name="connsiteX15" fmla="*/ 733065 w 1601745"/>
              <a:gd name="connsiteY15" fmla="*/ 114300 h 480060"/>
              <a:gd name="connsiteX16" fmla="*/ 664485 w 1601745"/>
              <a:gd name="connsiteY16" fmla="*/ 1600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1745" h="480060">
                <a:moveTo>
                  <a:pt x="1098825" y="160020"/>
                </a:moveTo>
                <a:cubicBezTo>
                  <a:pt x="1068345" y="121920"/>
                  <a:pt x="1053395" y="61959"/>
                  <a:pt x="1007385" y="45720"/>
                </a:cubicBezTo>
                <a:cubicBezTo>
                  <a:pt x="913696" y="12653"/>
                  <a:pt x="809558" y="22860"/>
                  <a:pt x="710205" y="22860"/>
                </a:cubicBezTo>
                <a:cubicBezTo>
                  <a:pt x="496709" y="22860"/>
                  <a:pt x="283485" y="38100"/>
                  <a:pt x="70125" y="45720"/>
                </a:cubicBezTo>
                <a:cubicBezTo>
                  <a:pt x="11066" y="134309"/>
                  <a:pt x="-41256" y="180935"/>
                  <a:pt x="47265" y="320040"/>
                </a:cubicBezTo>
                <a:cubicBezTo>
                  <a:pt x="73139" y="360699"/>
                  <a:pt x="144326" y="339027"/>
                  <a:pt x="184425" y="365760"/>
                </a:cubicBezTo>
                <a:cubicBezTo>
                  <a:pt x="207285" y="381000"/>
                  <a:pt x="227899" y="400322"/>
                  <a:pt x="253005" y="411480"/>
                </a:cubicBezTo>
                <a:cubicBezTo>
                  <a:pt x="347925" y="453667"/>
                  <a:pt x="406680" y="460503"/>
                  <a:pt x="504465" y="480060"/>
                </a:cubicBezTo>
                <a:cubicBezTo>
                  <a:pt x="832125" y="472440"/>
                  <a:pt x="1160006" y="471436"/>
                  <a:pt x="1487445" y="457200"/>
                </a:cubicBezTo>
                <a:cubicBezTo>
                  <a:pt x="1511519" y="456153"/>
                  <a:pt x="1537209" y="449393"/>
                  <a:pt x="1556025" y="434340"/>
                </a:cubicBezTo>
                <a:cubicBezTo>
                  <a:pt x="1577479" y="417177"/>
                  <a:pt x="1586505" y="388620"/>
                  <a:pt x="1601745" y="365760"/>
                </a:cubicBezTo>
                <a:cubicBezTo>
                  <a:pt x="1594125" y="274320"/>
                  <a:pt x="1604093" y="179667"/>
                  <a:pt x="1578885" y="91440"/>
                </a:cubicBezTo>
                <a:cubicBezTo>
                  <a:pt x="1571337" y="65023"/>
                  <a:pt x="1534879" y="58007"/>
                  <a:pt x="1510305" y="45720"/>
                </a:cubicBezTo>
                <a:cubicBezTo>
                  <a:pt x="1439826" y="10481"/>
                  <a:pt x="1321886" y="7880"/>
                  <a:pt x="1258845" y="0"/>
                </a:cubicBezTo>
                <a:cubicBezTo>
                  <a:pt x="1121685" y="7620"/>
                  <a:pt x="984118" y="9836"/>
                  <a:pt x="847365" y="22860"/>
                </a:cubicBezTo>
                <a:cubicBezTo>
                  <a:pt x="748988" y="32229"/>
                  <a:pt x="796407" y="50958"/>
                  <a:pt x="733065" y="114300"/>
                </a:cubicBezTo>
                <a:cubicBezTo>
                  <a:pt x="713638" y="133727"/>
                  <a:pt x="664485" y="160020"/>
                  <a:pt x="664485" y="16002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587197" y="1212888"/>
            <a:ext cx="2821436" cy="2140122"/>
            <a:chOff x="8799884" y="1775602"/>
            <a:chExt cx="2821436" cy="2140122"/>
          </a:xfrm>
        </p:grpSpPr>
        <p:sp>
          <p:nvSpPr>
            <p:cNvPr id="27" name="Rectangle 26"/>
            <p:cNvSpPr/>
            <p:nvPr/>
          </p:nvSpPr>
          <p:spPr>
            <a:xfrm>
              <a:off x="8808046" y="1775602"/>
              <a:ext cx="2813274" cy="2140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799884" y="1806856"/>
              <a:ext cx="2803973" cy="2087880"/>
              <a:chOff x="4412548" y="4616454"/>
              <a:chExt cx="2803973" cy="2087880"/>
            </a:xfrm>
          </p:grpSpPr>
          <p:pic>
            <p:nvPicPr>
              <p:cNvPr id="29" name="Picture 28"/>
              <p:cNvPicPr>
                <a:picLocks noChangeAspect="1"/>
              </p:cNvPicPr>
              <p:nvPr/>
            </p:nvPicPr>
            <p:blipFill>
              <a:blip r:embed="rId5"/>
              <a:stretch>
                <a:fillRect/>
              </a:stretch>
            </p:blipFill>
            <p:spPr>
              <a:xfrm rot="21217037">
                <a:off x="4657251" y="4616454"/>
                <a:ext cx="2341931" cy="821461"/>
              </a:xfrm>
              <a:prstGeom prst="rect">
                <a:avLst/>
              </a:prstGeom>
              <a:ln>
                <a:noFill/>
              </a:ln>
              <a:effectLst>
                <a:outerShdw blurRad="292100" dist="139700" dir="2700000" algn="tl" rotWithShape="0">
                  <a:srgbClr val="333333">
                    <a:alpha val="65000"/>
                  </a:srgbClr>
                </a:outerShdw>
              </a:effectLst>
            </p:spPr>
          </p:pic>
          <p:sp>
            <p:nvSpPr>
              <p:cNvPr id="30" name="Rectangle 29"/>
              <p:cNvSpPr/>
              <p:nvPr/>
            </p:nvSpPr>
            <p:spPr>
              <a:xfrm>
                <a:off x="4412548" y="5504005"/>
                <a:ext cx="2803973" cy="1200329"/>
              </a:xfrm>
              <a:prstGeom prst="rect">
                <a:avLst/>
              </a:prstGeom>
            </p:spPr>
            <p:txBody>
              <a:bodyPr wrap="none">
                <a:spAutoFit/>
              </a:bodyPr>
              <a:lstStyle/>
              <a:p>
                <a:pPr algn="ctr"/>
                <a:r>
                  <a:rPr lang="en-US" sz="2400" dirty="0" smtClean="0">
                    <a:solidFill>
                      <a:schemeClr val="bg1"/>
                    </a:solidFill>
                    <a:effectLst>
                      <a:outerShdw blurRad="38100" dist="38100" dir="2700000" algn="tl">
                        <a:srgbClr val="000000">
                          <a:alpha val="43137"/>
                        </a:srgbClr>
                      </a:outerShdw>
                    </a:effectLst>
                    <a:latin typeface="Chronicle SSm"/>
                  </a:rPr>
                  <a:t>‘…research </a:t>
                </a:r>
                <a:r>
                  <a:rPr lang="en-US" sz="2400" dirty="0">
                    <a:solidFill>
                      <a:schemeClr val="bg1"/>
                    </a:solidFill>
                    <a:effectLst>
                      <a:outerShdw blurRad="38100" dist="38100" dir="2700000" algn="tl">
                        <a:srgbClr val="000000">
                          <a:alpha val="43137"/>
                        </a:srgbClr>
                      </a:outerShdw>
                    </a:effectLst>
                    <a:latin typeface="Chronicle SSm"/>
                  </a:rPr>
                  <a:t>shows </a:t>
                </a:r>
                <a:endParaRPr lang="en-US" sz="2400" dirty="0" smtClean="0">
                  <a:solidFill>
                    <a:schemeClr val="bg1"/>
                  </a:solidFill>
                  <a:effectLst>
                    <a:outerShdw blurRad="38100" dist="38100" dir="2700000" algn="tl">
                      <a:srgbClr val="000000">
                        <a:alpha val="43137"/>
                      </a:srgbClr>
                    </a:outerShdw>
                  </a:effectLst>
                  <a:latin typeface="Chronicle SSm"/>
                </a:endParaRPr>
              </a:p>
              <a:p>
                <a:pPr algn="ctr"/>
                <a:r>
                  <a:rPr lang="en-US" sz="2400" dirty="0">
                    <a:solidFill>
                      <a:schemeClr val="bg1"/>
                    </a:solidFill>
                    <a:effectLst>
                      <a:outerShdw blurRad="38100" dist="38100" dir="2700000" algn="tl">
                        <a:srgbClr val="000000">
                          <a:alpha val="43137"/>
                        </a:srgbClr>
                      </a:outerShdw>
                    </a:effectLst>
                    <a:latin typeface="Chronicle SSm"/>
                  </a:rPr>
                  <a:t> </a:t>
                </a:r>
                <a:r>
                  <a:rPr lang="en-US" sz="2400" dirty="0" smtClean="0">
                    <a:solidFill>
                      <a:schemeClr val="bg1"/>
                    </a:solidFill>
                    <a:effectLst>
                      <a:outerShdw blurRad="38100" dist="38100" dir="2700000" algn="tl">
                        <a:srgbClr val="000000">
                          <a:alpha val="43137"/>
                        </a:srgbClr>
                      </a:outerShdw>
                    </a:effectLst>
                    <a:latin typeface="Chronicle SSm"/>
                  </a:rPr>
                  <a:t>   efforts </a:t>
                </a:r>
                <a:r>
                  <a:rPr lang="en-US" sz="2400" b="1" dirty="0" smtClean="0">
                    <a:solidFill>
                      <a:schemeClr val="bg1"/>
                    </a:solidFill>
                    <a:effectLst>
                      <a:outerShdw blurRad="38100" dist="38100" dir="2700000" algn="tl">
                        <a:srgbClr val="000000">
                          <a:alpha val="43137"/>
                        </a:srgbClr>
                      </a:outerShdw>
                    </a:effectLst>
                    <a:latin typeface="Chronicle SSm"/>
                  </a:rPr>
                  <a:t>fail</a:t>
                </a:r>
                <a:r>
                  <a:rPr lang="en-US" sz="2400" dirty="0" smtClean="0">
                    <a:solidFill>
                      <a:schemeClr val="bg1"/>
                    </a:solidFill>
                    <a:effectLst>
                      <a:outerShdw blurRad="38100" dist="38100" dir="2700000" algn="tl">
                        <a:srgbClr val="000000">
                          <a:alpha val="43137"/>
                        </a:srgbClr>
                      </a:outerShdw>
                    </a:effectLst>
                    <a:latin typeface="Chronicle SSm"/>
                  </a:rPr>
                  <a:t> </a:t>
                </a:r>
                <a:r>
                  <a:rPr lang="en-US" sz="2400" b="1" dirty="0" smtClean="0">
                    <a:solidFill>
                      <a:schemeClr val="bg1"/>
                    </a:solidFill>
                    <a:effectLst>
                      <a:outerShdw blurRad="38100" dist="38100" dir="2700000" algn="tl">
                        <a:srgbClr val="000000">
                          <a:alpha val="43137"/>
                        </a:srgbClr>
                      </a:outerShdw>
                    </a:effectLst>
                    <a:latin typeface="Chronicle SSm"/>
                  </a:rPr>
                  <a:t>70%</a:t>
                </a:r>
                <a:r>
                  <a:rPr lang="en-US" sz="2400" dirty="0" smtClean="0">
                    <a:solidFill>
                      <a:schemeClr val="bg1"/>
                    </a:solidFill>
                    <a:effectLst>
                      <a:outerShdw blurRad="38100" dist="38100" dir="2700000" algn="tl">
                        <a:srgbClr val="000000">
                          <a:alpha val="43137"/>
                        </a:srgbClr>
                      </a:outerShdw>
                    </a:effectLst>
                    <a:latin typeface="Chronicle SSm"/>
                  </a:rPr>
                  <a:t> </a:t>
                </a:r>
              </a:p>
              <a:p>
                <a:pPr algn="ctr"/>
                <a:r>
                  <a:rPr lang="en-US" sz="2400" dirty="0">
                    <a:solidFill>
                      <a:schemeClr val="bg1"/>
                    </a:solidFill>
                    <a:effectLst>
                      <a:outerShdw blurRad="38100" dist="38100" dir="2700000" algn="tl">
                        <a:srgbClr val="000000">
                          <a:alpha val="43137"/>
                        </a:srgbClr>
                      </a:outerShdw>
                    </a:effectLst>
                    <a:latin typeface="Chronicle SSm"/>
                  </a:rPr>
                  <a:t> </a:t>
                </a:r>
                <a:r>
                  <a:rPr lang="en-US" sz="2400" dirty="0" smtClean="0">
                    <a:solidFill>
                      <a:schemeClr val="bg1"/>
                    </a:solidFill>
                    <a:effectLst>
                      <a:outerShdw blurRad="38100" dist="38100" dir="2700000" algn="tl">
                        <a:srgbClr val="000000">
                          <a:alpha val="43137"/>
                        </a:srgbClr>
                      </a:outerShdw>
                    </a:effectLst>
                    <a:latin typeface="Chronicle SSm"/>
                  </a:rPr>
                  <a:t>   of </a:t>
                </a:r>
                <a:r>
                  <a:rPr lang="en-US" sz="2400" dirty="0">
                    <a:solidFill>
                      <a:schemeClr val="bg1"/>
                    </a:solidFill>
                    <a:effectLst>
                      <a:outerShdw blurRad="38100" dist="38100" dir="2700000" algn="tl">
                        <a:srgbClr val="000000">
                          <a:alpha val="43137"/>
                        </a:srgbClr>
                      </a:outerShdw>
                    </a:effectLst>
                    <a:latin typeface="Chronicle SSm"/>
                  </a:rPr>
                  <a:t>the </a:t>
                </a:r>
                <a:r>
                  <a:rPr lang="en-US" sz="2400" dirty="0" smtClean="0">
                    <a:solidFill>
                      <a:schemeClr val="bg1"/>
                    </a:solidFill>
                    <a:effectLst>
                      <a:outerShdw blurRad="38100" dist="38100" dir="2700000" algn="tl">
                        <a:srgbClr val="000000">
                          <a:alpha val="43137"/>
                        </a:srgbClr>
                      </a:outerShdw>
                    </a:effectLst>
                    <a:latin typeface="Chronicle SSm"/>
                  </a:rPr>
                  <a:t>time…’</a:t>
                </a:r>
                <a:r>
                  <a:rPr lang="en-US" sz="2400" dirty="0">
                    <a:solidFill>
                      <a:schemeClr val="bg1"/>
                    </a:solidFill>
                    <a:effectLst>
                      <a:outerShdw blurRad="38100" dist="38100" dir="2700000" algn="tl">
                        <a:srgbClr val="000000">
                          <a:alpha val="43137"/>
                        </a:srgbClr>
                      </a:outerShdw>
                    </a:effectLst>
                    <a:latin typeface="Chronicle SSm"/>
                  </a:rPr>
                  <a:t> </a:t>
                </a:r>
                <a:endParaRPr lang="en-US" sz="2400" dirty="0">
                  <a:solidFill>
                    <a:schemeClr val="bg1"/>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26138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10679" y="170482"/>
            <a:ext cx="3595856" cy="646331"/>
          </a:xfrm>
          <a:prstGeom prst="rect">
            <a:avLst/>
          </a:prstGeom>
          <a:noFill/>
        </p:spPr>
        <p:txBody>
          <a:bodyPr wrap="none" rtlCol="0">
            <a:spAutoFit/>
          </a:bodyPr>
          <a:lstStyle/>
          <a:p>
            <a:r>
              <a:rPr lang="en-US" sz="3600" b="1" dirty="0" smtClean="0">
                <a:solidFill>
                  <a:srgbClr val="1AA3F5"/>
                </a:solidFill>
                <a:latin typeface="Arial"/>
              </a:rPr>
              <a:t>Metamorphosis</a:t>
            </a:r>
            <a:endParaRPr lang="en-US" sz="3600" b="1" dirty="0">
              <a:solidFill>
                <a:srgbClr val="1AA3F5"/>
              </a:solidFill>
              <a:latin typeface="Arial"/>
            </a:endParaRPr>
          </a:p>
        </p:txBody>
      </p:sp>
      <p:grpSp>
        <p:nvGrpSpPr>
          <p:cNvPr id="34" name="Group 33"/>
          <p:cNvGrpSpPr/>
          <p:nvPr/>
        </p:nvGrpSpPr>
        <p:grpSpPr>
          <a:xfrm>
            <a:off x="7250618" y="2329116"/>
            <a:ext cx="4941382" cy="3560406"/>
            <a:chOff x="7306153" y="2234456"/>
            <a:chExt cx="4941382" cy="3560406"/>
          </a:xfrm>
        </p:grpSpPr>
        <p:grpSp>
          <p:nvGrpSpPr>
            <p:cNvPr id="29" name="Group 28"/>
            <p:cNvGrpSpPr/>
            <p:nvPr/>
          </p:nvGrpSpPr>
          <p:grpSpPr>
            <a:xfrm>
              <a:off x="7506490" y="2234456"/>
              <a:ext cx="4741045" cy="3441183"/>
              <a:chOff x="7415050" y="1883658"/>
              <a:chExt cx="4741045" cy="3441183"/>
            </a:xfrm>
          </p:grpSpPr>
          <p:sp>
            <p:nvSpPr>
              <p:cNvPr id="13" name="Rectangle 12"/>
              <p:cNvSpPr/>
              <p:nvPr/>
            </p:nvSpPr>
            <p:spPr>
              <a:xfrm>
                <a:off x="7415050" y="1883658"/>
                <a:ext cx="4741045" cy="2062103"/>
              </a:xfrm>
              <a:prstGeom prst="rect">
                <a:avLst/>
              </a:prstGeom>
            </p:spPr>
            <p:txBody>
              <a:bodyPr wrap="square">
                <a:spAutoFit/>
              </a:bodyPr>
              <a:lstStyle/>
              <a:p>
                <a:pPr algn="ctr"/>
                <a:r>
                  <a:rPr lang="en-US" sz="2400" i="1" dirty="0">
                    <a:solidFill>
                      <a:srgbClr val="494949"/>
                    </a:solidFill>
                  </a:rPr>
                  <a:t>CIOs say they still struggle with IT </a:t>
                </a:r>
                <a:r>
                  <a:rPr lang="en-US" sz="3200" b="1" i="1" dirty="0">
                    <a:solidFill>
                      <a:srgbClr val="333333"/>
                    </a:solidFill>
                  </a:rPr>
                  <a:t>culture</a:t>
                </a:r>
                <a:r>
                  <a:rPr lang="en-US" sz="2400" i="1" dirty="0">
                    <a:solidFill>
                      <a:srgbClr val="494949"/>
                    </a:solidFill>
                  </a:rPr>
                  <a:t> change, even as they recognize that a poor IT culture could </a:t>
                </a:r>
                <a:r>
                  <a:rPr lang="en-US" sz="2400" b="1" i="1" dirty="0">
                    <a:solidFill>
                      <a:srgbClr val="494949"/>
                    </a:solidFill>
                  </a:rPr>
                  <a:t>hinder or even torpedo digital transformation initiatives</a:t>
                </a:r>
                <a:r>
                  <a:rPr lang="en-US" sz="2400" dirty="0">
                    <a:solidFill>
                      <a:srgbClr val="494949"/>
                    </a:solidFill>
                  </a:rPr>
                  <a:t>.’ </a:t>
                </a:r>
                <a:endParaRPr lang="en-US" sz="2400" dirty="0"/>
              </a:p>
            </p:txBody>
          </p:sp>
          <p:grpSp>
            <p:nvGrpSpPr>
              <p:cNvPr id="28" name="Group 27"/>
              <p:cNvGrpSpPr/>
              <p:nvPr/>
            </p:nvGrpSpPr>
            <p:grpSpPr>
              <a:xfrm>
                <a:off x="8870382" y="3822650"/>
                <a:ext cx="3055739" cy="1502191"/>
                <a:chOff x="8801802" y="4795966"/>
                <a:chExt cx="3055739" cy="1502191"/>
              </a:xfrm>
            </p:grpSpPr>
            <p:pic>
              <p:nvPicPr>
                <p:cNvPr id="26" name="Picture 25">
                  <a:hlinkClick r:id="rId3"/>
                </p:cNvPr>
                <p:cNvPicPr>
                  <a:picLocks noChangeAspect="1"/>
                </p:cNvPicPr>
                <p:nvPr/>
              </p:nvPicPr>
              <p:blipFill>
                <a:blip r:embed="rId4"/>
                <a:stretch>
                  <a:fillRect/>
                </a:stretch>
              </p:blipFill>
              <p:spPr>
                <a:xfrm>
                  <a:off x="8801802" y="5090952"/>
                  <a:ext cx="3055739" cy="1207205"/>
                </a:xfrm>
                <a:prstGeom prst="rect">
                  <a:avLst/>
                </a:prstGeom>
                <a:ln>
                  <a:noFill/>
                </a:ln>
                <a:effectLst>
                  <a:outerShdw blurRad="292100" dist="139700" dir="2700000" algn="tl" rotWithShape="0">
                    <a:srgbClr val="333333">
                      <a:alpha val="65000"/>
                    </a:srgbClr>
                  </a:outerShdw>
                </a:effectLst>
              </p:spPr>
            </p:pic>
            <p:pic>
              <p:nvPicPr>
                <p:cNvPr id="27" name="Picture 26">
                  <a:hlinkClick r:id="rId3"/>
                </p:cNvPr>
                <p:cNvPicPr>
                  <a:picLocks noChangeAspect="1"/>
                </p:cNvPicPr>
                <p:nvPr/>
              </p:nvPicPr>
              <p:blipFill>
                <a:blip r:embed="rId5"/>
                <a:stretch>
                  <a:fillRect/>
                </a:stretch>
              </p:blipFill>
              <p:spPr>
                <a:xfrm>
                  <a:off x="11088712" y="4795966"/>
                  <a:ext cx="713294" cy="713294"/>
                </a:xfrm>
                <a:prstGeom prst="rect">
                  <a:avLst/>
                </a:prstGeom>
              </p:spPr>
            </p:pic>
          </p:grpSp>
        </p:grpSp>
        <p:pic>
          <p:nvPicPr>
            <p:cNvPr id="33" name="Picture 32">
              <a:hlinkClick r:id="rId6"/>
            </p:cNvPr>
            <p:cNvPicPr>
              <a:picLocks noChangeAspect="1"/>
            </p:cNvPicPr>
            <p:nvPr/>
          </p:nvPicPr>
          <p:blipFill>
            <a:blip r:embed="rId7"/>
            <a:stretch>
              <a:fillRect/>
            </a:stretch>
          </p:blipFill>
          <p:spPr>
            <a:xfrm rot="21217072">
              <a:off x="7306153" y="4349210"/>
              <a:ext cx="1628646" cy="1445652"/>
            </a:xfrm>
            <a:prstGeom prst="rect">
              <a:avLst/>
            </a:prstGeom>
            <a:ln>
              <a:noFill/>
            </a:ln>
            <a:effectLst>
              <a:outerShdw blurRad="292100" dist="139700" dir="2700000" algn="tl" rotWithShape="0">
                <a:srgbClr val="333333">
                  <a:alpha val="65000"/>
                </a:srgbClr>
              </a:outerShdw>
            </a:effectLst>
          </p:spPr>
        </p:pic>
      </p:grpSp>
      <p:grpSp>
        <p:nvGrpSpPr>
          <p:cNvPr id="36" name="Group 35"/>
          <p:cNvGrpSpPr/>
          <p:nvPr/>
        </p:nvGrpSpPr>
        <p:grpSpPr>
          <a:xfrm>
            <a:off x="-51881" y="2249205"/>
            <a:ext cx="5100951" cy="3978241"/>
            <a:chOff x="-51881" y="2249205"/>
            <a:chExt cx="5100951" cy="3978241"/>
          </a:xfrm>
        </p:grpSpPr>
        <p:pic>
          <p:nvPicPr>
            <p:cNvPr id="12" name="Picture 11"/>
            <p:cNvPicPr>
              <a:picLocks noChangeAspect="1"/>
            </p:cNvPicPr>
            <p:nvPr/>
          </p:nvPicPr>
          <p:blipFill>
            <a:blip r:embed="rId8"/>
            <a:stretch>
              <a:fillRect/>
            </a:stretch>
          </p:blipFill>
          <p:spPr>
            <a:xfrm>
              <a:off x="939402" y="4563094"/>
              <a:ext cx="3011685" cy="1664352"/>
            </a:xfrm>
            <a:prstGeom prst="rect">
              <a:avLst/>
            </a:prstGeom>
          </p:spPr>
        </p:pic>
        <p:sp>
          <p:nvSpPr>
            <p:cNvPr id="35" name="Rectangle 34"/>
            <p:cNvSpPr/>
            <p:nvPr/>
          </p:nvSpPr>
          <p:spPr>
            <a:xfrm>
              <a:off x="-51881" y="2249205"/>
              <a:ext cx="5100951" cy="2431435"/>
            </a:xfrm>
            <a:prstGeom prst="rect">
              <a:avLst/>
            </a:prstGeom>
          </p:spPr>
          <p:txBody>
            <a:bodyPr wrap="square">
              <a:spAutoFit/>
            </a:bodyPr>
            <a:lstStyle/>
            <a:p>
              <a:pPr algn="ctr"/>
              <a:r>
                <a:rPr lang="en-US" sz="2400" i="1" dirty="0" smtClean="0">
                  <a:solidFill>
                    <a:srgbClr val="333333"/>
                  </a:solidFill>
                </a:rPr>
                <a:t>“….understanding </a:t>
              </a:r>
              <a:r>
                <a:rPr lang="en-US" sz="2400" i="1" dirty="0">
                  <a:solidFill>
                    <a:srgbClr val="333333"/>
                  </a:solidFill>
                </a:rPr>
                <a:t>how </a:t>
              </a:r>
              <a:r>
                <a:rPr lang="en-US" sz="3200" b="1" i="1" dirty="0">
                  <a:solidFill>
                    <a:srgbClr val="333333"/>
                  </a:solidFill>
                </a:rPr>
                <a:t>attitudes</a:t>
              </a:r>
              <a:r>
                <a:rPr lang="en-US" sz="2400" i="1" dirty="0">
                  <a:solidFill>
                    <a:srgbClr val="333333"/>
                  </a:solidFill>
                </a:rPr>
                <a:t> need to evolve to enable the sort of broad-scale, fundamental change that’s necessary to deliver a real quantum improvement in performance</a:t>
              </a:r>
              <a:r>
                <a:rPr lang="en-US" sz="2400" i="1" dirty="0" smtClean="0">
                  <a:solidFill>
                    <a:srgbClr val="333333"/>
                  </a:solidFill>
                </a:rPr>
                <a:t>.”</a:t>
              </a:r>
              <a:endParaRPr lang="en-US" sz="2400" i="1" dirty="0"/>
            </a:p>
          </p:txBody>
        </p:sp>
      </p:grpSp>
      <p:sp>
        <p:nvSpPr>
          <p:cNvPr id="38" name="TextBox 37"/>
          <p:cNvSpPr txBox="1"/>
          <p:nvPr/>
        </p:nvSpPr>
        <p:spPr>
          <a:xfrm>
            <a:off x="916098" y="5903387"/>
            <a:ext cx="2684838" cy="830997"/>
          </a:xfrm>
          <a:prstGeom prst="rect">
            <a:avLst/>
          </a:prstGeom>
          <a:noFill/>
        </p:spPr>
        <p:txBody>
          <a:bodyPr wrap="none" rtlCol="0">
            <a:spAutoFit/>
          </a:bodyPr>
          <a:lstStyle/>
          <a:p>
            <a:r>
              <a:rPr lang="en-US" sz="4800" b="1" dirty="0" smtClean="0">
                <a:solidFill>
                  <a:schemeClr val="accent6"/>
                </a:solidFill>
                <a:effectLst>
                  <a:outerShdw blurRad="38100" dist="38100" dir="2700000" algn="tl">
                    <a:srgbClr val="000000">
                      <a:alpha val="43137"/>
                    </a:srgbClr>
                  </a:outerShdw>
                </a:effectLst>
              </a:rPr>
              <a:t>ATTITUDE</a:t>
            </a:r>
            <a:endParaRPr lang="en-US" sz="4800" b="1" dirty="0">
              <a:solidFill>
                <a:schemeClr val="accent6"/>
              </a:solidFill>
              <a:effectLst>
                <a:outerShdw blurRad="38100" dist="38100" dir="2700000" algn="tl">
                  <a:srgbClr val="000000">
                    <a:alpha val="43137"/>
                  </a:srgbClr>
                </a:outerShdw>
              </a:effectLst>
            </a:endParaRPr>
          </a:p>
        </p:txBody>
      </p:sp>
      <p:sp>
        <p:nvSpPr>
          <p:cNvPr id="39" name="TextBox 38"/>
          <p:cNvSpPr txBox="1"/>
          <p:nvPr/>
        </p:nvSpPr>
        <p:spPr>
          <a:xfrm>
            <a:off x="8631999" y="5934535"/>
            <a:ext cx="2479974" cy="830997"/>
          </a:xfrm>
          <a:prstGeom prst="rect">
            <a:avLst/>
          </a:prstGeom>
          <a:noFill/>
        </p:spPr>
        <p:txBody>
          <a:bodyPr wrap="none" rtlCol="0">
            <a:spAutoFit/>
          </a:bodyPr>
          <a:lstStyle/>
          <a:p>
            <a:r>
              <a:rPr lang="en-US" sz="4800" b="1" dirty="0" smtClean="0">
                <a:solidFill>
                  <a:srgbClr val="FFC000"/>
                </a:solidFill>
                <a:effectLst>
                  <a:outerShdw blurRad="38100" dist="38100" dir="2700000" algn="tl">
                    <a:srgbClr val="000000">
                      <a:alpha val="43137"/>
                    </a:srgbClr>
                  </a:outerShdw>
                </a:effectLst>
              </a:rPr>
              <a:t>CULTURE</a:t>
            </a:r>
            <a:endParaRPr lang="en-US" sz="4800" b="1" dirty="0">
              <a:solidFill>
                <a:srgbClr val="FFC000"/>
              </a:solidFill>
              <a:effectLst>
                <a:outerShdw blurRad="38100" dist="38100" dir="2700000" algn="tl">
                  <a:srgbClr val="000000">
                    <a:alpha val="43137"/>
                  </a:srgbClr>
                </a:outerShdw>
              </a:effectLst>
            </a:endParaRPr>
          </a:p>
        </p:txBody>
      </p:sp>
      <p:sp>
        <p:nvSpPr>
          <p:cNvPr id="40" name="TextBox 39"/>
          <p:cNvSpPr txBox="1"/>
          <p:nvPr/>
        </p:nvSpPr>
        <p:spPr>
          <a:xfrm>
            <a:off x="4774048" y="5912075"/>
            <a:ext cx="2849370" cy="830997"/>
          </a:xfrm>
          <a:prstGeom prst="rect">
            <a:avLst/>
          </a:prstGeom>
          <a:noFill/>
        </p:spPr>
        <p:txBody>
          <a:bodyPr wrap="none" rtlCol="0">
            <a:spAutoFit/>
          </a:bodyPr>
          <a:lstStyle/>
          <a:p>
            <a:r>
              <a:rPr lang="en-US" sz="4800" b="1" dirty="0" smtClean="0">
                <a:solidFill>
                  <a:srgbClr val="C00000"/>
                </a:solidFill>
                <a:effectLst>
                  <a:outerShdw blurRad="38100" dist="38100" dir="2700000" algn="tl">
                    <a:srgbClr val="000000">
                      <a:alpha val="43137"/>
                    </a:srgbClr>
                  </a:outerShdw>
                </a:effectLst>
              </a:rPr>
              <a:t>BEHAVIOR</a:t>
            </a:r>
            <a:endParaRPr lang="en-US" sz="4800" b="1" dirty="0">
              <a:solidFill>
                <a:srgbClr val="C00000"/>
              </a:solidFill>
              <a:effectLst>
                <a:outerShdw blurRad="38100" dist="38100" dir="2700000" algn="tl">
                  <a:srgbClr val="000000">
                    <a:alpha val="43137"/>
                  </a:srgbClr>
                </a:outerShdw>
              </a:effectLst>
            </a:endParaRPr>
          </a:p>
        </p:txBody>
      </p:sp>
      <p:pic>
        <p:nvPicPr>
          <p:cNvPr id="42" name="Picture 41"/>
          <p:cNvPicPr>
            <a:picLocks noChangeAspect="1"/>
          </p:cNvPicPr>
          <p:nvPr/>
        </p:nvPicPr>
        <p:blipFill>
          <a:blip r:embed="rId9"/>
          <a:stretch>
            <a:fillRect/>
          </a:stretch>
        </p:blipFill>
        <p:spPr>
          <a:xfrm>
            <a:off x="4976819" y="2621306"/>
            <a:ext cx="2201027" cy="2229520"/>
          </a:xfrm>
          <a:prstGeom prst="rect">
            <a:avLst/>
          </a:prstGeom>
        </p:spPr>
      </p:pic>
      <p:grpSp>
        <p:nvGrpSpPr>
          <p:cNvPr id="44" name="Group 43"/>
          <p:cNvGrpSpPr/>
          <p:nvPr/>
        </p:nvGrpSpPr>
        <p:grpSpPr>
          <a:xfrm>
            <a:off x="396240" y="-8148"/>
            <a:ext cx="11565786" cy="2337264"/>
            <a:chOff x="396240" y="-8148"/>
            <a:chExt cx="11565786" cy="2337264"/>
          </a:xfrm>
        </p:grpSpPr>
        <p:sp>
          <p:nvSpPr>
            <p:cNvPr id="10" name="Rectangle 9"/>
            <p:cNvSpPr/>
            <p:nvPr/>
          </p:nvSpPr>
          <p:spPr>
            <a:xfrm>
              <a:off x="396240" y="1128787"/>
              <a:ext cx="11565786" cy="1200329"/>
            </a:xfrm>
            <a:prstGeom prst="rect">
              <a:avLst/>
            </a:prstGeom>
          </p:spPr>
          <p:txBody>
            <a:bodyPr wrap="square">
              <a:spAutoFit/>
            </a:bodyPr>
            <a:lstStyle/>
            <a:p>
              <a:r>
                <a:rPr lang="en-US" sz="3600" i="1" dirty="0" smtClean="0">
                  <a:solidFill>
                    <a:schemeClr val="accent1">
                      <a:lumMod val="50000"/>
                    </a:schemeClr>
                  </a:solidFill>
                </a:rPr>
                <a:t>“The </a:t>
              </a:r>
              <a:r>
                <a:rPr lang="en-US" sz="3600" b="1" i="1" dirty="0">
                  <a:solidFill>
                    <a:schemeClr val="accent1">
                      <a:lumMod val="50000"/>
                    </a:schemeClr>
                  </a:solidFill>
                </a:rPr>
                <a:t>process</a:t>
              </a:r>
              <a:r>
                <a:rPr lang="en-US" sz="3600" i="1" dirty="0">
                  <a:solidFill>
                    <a:schemeClr val="accent1">
                      <a:lumMod val="50000"/>
                    </a:schemeClr>
                  </a:solidFill>
                </a:rPr>
                <a:t> of transformation from an </a:t>
              </a:r>
              <a:r>
                <a:rPr lang="en-US" sz="3600" b="1" i="1" dirty="0">
                  <a:solidFill>
                    <a:schemeClr val="accent1">
                      <a:lumMod val="50000"/>
                    </a:schemeClr>
                  </a:solidFill>
                </a:rPr>
                <a:t>immature form </a:t>
              </a:r>
              <a:r>
                <a:rPr lang="en-US" sz="3600" i="1" dirty="0">
                  <a:solidFill>
                    <a:schemeClr val="accent1">
                      <a:lumMod val="50000"/>
                    </a:schemeClr>
                  </a:solidFill>
                </a:rPr>
                <a:t>to an </a:t>
              </a:r>
              <a:r>
                <a:rPr lang="en-US" sz="3600" b="1" i="1" dirty="0">
                  <a:solidFill>
                    <a:schemeClr val="accent1">
                      <a:lumMod val="50000"/>
                    </a:schemeClr>
                  </a:solidFill>
                </a:rPr>
                <a:t>adult form </a:t>
              </a:r>
              <a:r>
                <a:rPr lang="en-US" sz="3600" i="1" dirty="0">
                  <a:solidFill>
                    <a:schemeClr val="accent1">
                      <a:lumMod val="50000"/>
                    </a:schemeClr>
                  </a:solidFill>
                </a:rPr>
                <a:t>in two or more distinct </a:t>
              </a:r>
              <a:r>
                <a:rPr lang="en-US" sz="3600" b="1" i="1" dirty="0" smtClean="0">
                  <a:solidFill>
                    <a:schemeClr val="accent1">
                      <a:lumMod val="50000"/>
                    </a:schemeClr>
                  </a:solidFill>
                </a:rPr>
                <a:t>stages</a:t>
              </a:r>
              <a:r>
                <a:rPr lang="en-US" sz="3600" i="1" dirty="0" smtClean="0">
                  <a:solidFill>
                    <a:schemeClr val="accent1">
                      <a:lumMod val="50000"/>
                    </a:schemeClr>
                  </a:solidFill>
                </a:rPr>
                <a:t>”</a:t>
              </a:r>
              <a:endParaRPr lang="en-US" sz="3600" i="1" dirty="0">
                <a:solidFill>
                  <a:schemeClr val="accent1">
                    <a:lumMod val="50000"/>
                  </a:schemeClr>
                </a:solidFill>
              </a:endParaRPr>
            </a:p>
          </p:txBody>
        </p:sp>
        <p:pic>
          <p:nvPicPr>
            <p:cNvPr id="43" name="Picture 42"/>
            <p:cNvPicPr>
              <a:picLocks noChangeAspect="1"/>
            </p:cNvPicPr>
            <p:nvPr/>
          </p:nvPicPr>
          <p:blipFill>
            <a:blip r:embed="rId10"/>
            <a:stretch>
              <a:fillRect/>
            </a:stretch>
          </p:blipFill>
          <p:spPr>
            <a:xfrm>
              <a:off x="9759846" y="-8148"/>
              <a:ext cx="2202180" cy="1093504"/>
            </a:xfrm>
            <a:prstGeom prst="rect">
              <a:avLst/>
            </a:prstGeom>
          </p:spPr>
        </p:pic>
      </p:grpSp>
      <p:pic>
        <p:nvPicPr>
          <p:cNvPr id="45" name="Picture 44">
            <a:hlinkClick r:id="rId6"/>
          </p:cNvPr>
          <p:cNvPicPr>
            <a:picLocks noChangeAspect="1"/>
          </p:cNvPicPr>
          <p:nvPr/>
        </p:nvPicPr>
        <p:blipFill>
          <a:blip r:embed="rId5"/>
          <a:stretch>
            <a:fillRect/>
          </a:stretch>
        </p:blipFill>
        <p:spPr>
          <a:xfrm>
            <a:off x="8439883" y="5434143"/>
            <a:ext cx="713294" cy="713294"/>
          </a:xfrm>
          <a:prstGeom prst="rect">
            <a:avLst/>
          </a:prstGeom>
        </p:spPr>
      </p:pic>
    </p:spTree>
    <p:extLst>
      <p:ext uri="{BB962C8B-B14F-4D97-AF65-F5344CB8AC3E}">
        <p14:creationId xmlns:p14="http://schemas.microsoft.com/office/powerpoint/2010/main" val="5835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3"/>
          <a:srcRect b="68781"/>
          <a:stretch/>
        </p:blipFill>
        <p:spPr>
          <a:xfrm>
            <a:off x="831346" y="1417353"/>
            <a:ext cx="4587883" cy="525994"/>
          </a:xfrm>
          <a:prstGeom prst="rect">
            <a:avLst/>
          </a:prstGeom>
        </p:spPr>
      </p:pic>
      <p:sp>
        <p:nvSpPr>
          <p:cNvPr id="26" name="TextBox 25"/>
          <p:cNvSpPr txBox="1"/>
          <p:nvPr/>
        </p:nvSpPr>
        <p:spPr>
          <a:xfrm>
            <a:off x="2273017" y="2628883"/>
            <a:ext cx="4722059" cy="1754326"/>
          </a:xfrm>
          <a:prstGeom prst="rect">
            <a:avLst/>
          </a:prstGeom>
          <a:noFill/>
        </p:spPr>
        <p:txBody>
          <a:bodyPr wrap="square" rtlCol="0">
            <a:spAutoFit/>
          </a:bodyPr>
          <a:lstStyle/>
          <a:p>
            <a:pPr algn="ctr"/>
            <a:r>
              <a:rPr lang="en-US" sz="3600" b="1" i="1" dirty="0">
                <a:solidFill>
                  <a:schemeClr val="accent1">
                    <a:lumMod val="50000"/>
                  </a:schemeClr>
                </a:solidFill>
              </a:rPr>
              <a:t>“….but it is </a:t>
            </a:r>
            <a:br>
              <a:rPr lang="en-US" sz="3600" b="1" i="1" dirty="0">
                <a:solidFill>
                  <a:schemeClr val="accent1">
                    <a:lumMod val="50000"/>
                  </a:schemeClr>
                </a:solidFill>
              </a:rPr>
            </a:br>
            <a:r>
              <a:rPr lang="en-US" sz="3600" b="1" i="1" dirty="0">
                <a:solidFill>
                  <a:schemeClr val="accent1">
                    <a:lumMod val="50000"/>
                  </a:schemeClr>
                </a:solidFill>
              </a:rPr>
              <a:t>    so much fun </a:t>
            </a:r>
            <a:br>
              <a:rPr lang="en-US" sz="3600" b="1" i="1" dirty="0">
                <a:solidFill>
                  <a:schemeClr val="accent1">
                    <a:lumMod val="50000"/>
                  </a:schemeClr>
                </a:solidFill>
              </a:rPr>
            </a:br>
            <a:r>
              <a:rPr lang="en-US" sz="3600" b="1" i="1" dirty="0">
                <a:solidFill>
                  <a:schemeClr val="accent1">
                    <a:lumMod val="50000"/>
                  </a:schemeClr>
                </a:solidFill>
              </a:rPr>
              <a:t>        to try!!....” </a:t>
            </a:r>
          </a:p>
        </p:txBody>
      </p:sp>
      <p:sp>
        <p:nvSpPr>
          <p:cNvPr id="7" name="TextBox 6"/>
          <p:cNvSpPr txBox="1"/>
          <p:nvPr/>
        </p:nvSpPr>
        <p:spPr>
          <a:xfrm>
            <a:off x="1985092" y="-89799"/>
            <a:ext cx="6878806" cy="1200329"/>
          </a:xfrm>
          <a:prstGeom prst="rect">
            <a:avLst/>
          </a:prstGeom>
          <a:noFill/>
        </p:spPr>
        <p:txBody>
          <a:bodyPr wrap="none" rtlCol="0">
            <a:spAutoFit/>
          </a:bodyPr>
          <a:lstStyle/>
          <a:p>
            <a:r>
              <a:rPr lang="en-US" sz="3600" b="1" dirty="0">
                <a:solidFill>
                  <a:srgbClr val="1AA3F5"/>
                </a:solidFill>
                <a:latin typeface="Arial"/>
              </a:rPr>
              <a:t>“Groundhog day: </a:t>
            </a:r>
            <a:r>
              <a:rPr lang="en-US" sz="3600" b="1" dirty="0" smtClean="0">
                <a:solidFill>
                  <a:srgbClr val="1AA3F5"/>
                </a:solidFill>
                <a:latin typeface="Arial"/>
              </a:rPr>
              <a:t/>
            </a:r>
            <a:br>
              <a:rPr lang="en-US" sz="3600" b="1" dirty="0" smtClean="0">
                <a:solidFill>
                  <a:srgbClr val="1AA3F5"/>
                </a:solidFill>
                <a:latin typeface="Arial"/>
              </a:rPr>
            </a:br>
            <a:r>
              <a:rPr lang="en-US" sz="3600" b="1" dirty="0" smtClean="0">
                <a:solidFill>
                  <a:srgbClr val="1AA3F5"/>
                </a:solidFill>
                <a:latin typeface="Arial"/>
              </a:rPr>
              <a:t>40 </a:t>
            </a:r>
            <a:r>
              <a:rPr lang="en-US" sz="3600" b="1" dirty="0">
                <a:solidFill>
                  <a:srgbClr val="1AA3F5"/>
                </a:solidFill>
                <a:latin typeface="Arial"/>
              </a:rPr>
              <a:t>years of ‘Oh no, not again!”</a:t>
            </a:r>
          </a:p>
        </p:txBody>
      </p:sp>
      <p:pic>
        <p:nvPicPr>
          <p:cNvPr id="8" name="Picture 7"/>
          <p:cNvPicPr>
            <a:picLocks noChangeAspect="1"/>
          </p:cNvPicPr>
          <p:nvPr/>
        </p:nvPicPr>
        <p:blipFill rotWithShape="1">
          <a:blip r:embed="rId4">
            <a:duotone>
              <a:schemeClr val="bg2">
                <a:shade val="45000"/>
                <a:satMod val="135000"/>
              </a:schemeClr>
              <a:prstClr val="white"/>
            </a:duotone>
          </a:blip>
          <a:srcRect t="80063"/>
          <a:stretch/>
        </p:blipFill>
        <p:spPr>
          <a:xfrm rot="10800000">
            <a:off x="419252" y="4666345"/>
            <a:ext cx="1551325" cy="844163"/>
          </a:xfrm>
          <a:prstGeom prst="rect">
            <a:avLst/>
          </a:prstGeom>
          <a:ln>
            <a:noFill/>
          </a:ln>
          <a:effectLst>
            <a:softEdge rad="112500"/>
          </a:effectLst>
        </p:spPr>
      </p:pic>
      <p:sp>
        <p:nvSpPr>
          <p:cNvPr id="41" name="TextBox 40"/>
          <p:cNvSpPr txBox="1"/>
          <p:nvPr/>
        </p:nvSpPr>
        <p:spPr>
          <a:xfrm>
            <a:off x="7238787" y="4885819"/>
            <a:ext cx="4832477" cy="400110"/>
          </a:xfrm>
          <a:prstGeom prst="rect">
            <a:avLst/>
          </a:prstGeom>
          <a:noFill/>
        </p:spPr>
        <p:txBody>
          <a:bodyPr wrap="none" rtlCol="0">
            <a:spAutoFit/>
          </a:bodyPr>
          <a:lstStyle/>
          <a:p>
            <a:r>
              <a:rPr lang="en-US" sz="2000" b="1" i="1" dirty="0" smtClean="0"/>
              <a:t>We could easily have seen this happening….</a:t>
            </a:r>
            <a:endParaRPr lang="en-US" sz="2000" b="1" i="1" dirty="0"/>
          </a:p>
        </p:txBody>
      </p:sp>
      <p:pic>
        <p:nvPicPr>
          <p:cNvPr id="25" name="Picture 24"/>
          <p:cNvPicPr>
            <a:picLocks noChangeAspect="1"/>
          </p:cNvPicPr>
          <p:nvPr/>
        </p:nvPicPr>
        <p:blipFill>
          <a:blip r:embed="rId5"/>
          <a:stretch>
            <a:fillRect/>
          </a:stretch>
        </p:blipFill>
        <p:spPr>
          <a:xfrm rot="944566">
            <a:off x="1021791" y="4179375"/>
            <a:ext cx="3781013" cy="2378264"/>
          </a:xfrm>
          <a:prstGeom prst="rect">
            <a:avLst/>
          </a:prstGeom>
          <a:ln>
            <a:noFill/>
          </a:ln>
          <a:effectLst>
            <a:outerShdw blurRad="292100" dist="139700" dir="2700000" algn="tl" rotWithShape="0">
              <a:srgbClr val="333333">
                <a:alpha val="65000"/>
              </a:srgbClr>
            </a:outerShdw>
          </a:effectLst>
          <a:scene3d>
            <a:camera prst="orthographicFront">
              <a:rot lat="19578629" lon="2600909" rev="18558759"/>
            </a:camera>
            <a:lightRig rig="threePt" dir="t"/>
          </a:scene3d>
        </p:spPr>
      </p:pic>
      <p:pic>
        <p:nvPicPr>
          <p:cNvPr id="17" name="Picture 16"/>
          <p:cNvPicPr>
            <a:picLocks noChangeAspect="1"/>
          </p:cNvPicPr>
          <p:nvPr/>
        </p:nvPicPr>
        <p:blipFill>
          <a:blip r:embed="rId4"/>
          <a:stretch>
            <a:fillRect/>
          </a:stretch>
        </p:blipFill>
        <p:spPr>
          <a:xfrm>
            <a:off x="583133" y="2549017"/>
            <a:ext cx="1125188" cy="2551426"/>
          </a:xfrm>
          <a:prstGeom prst="rect">
            <a:avLst/>
          </a:prstGeom>
        </p:spPr>
      </p:pic>
      <p:pic>
        <p:nvPicPr>
          <p:cNvPr id="19" name="Picture 18"/>
          <p:cNvPicPr>
            <a:picLocks noChangeAspect="1"/>
          </p:cNvPicPr>
          <p:nvPr/>
        </p:nvPicPr>
        <p:blipFill>
          <a:blip r:embed="rId6"/>
          <a:stretch>
            <a:fillRect/>
          </a:stretch>
        </p:blipFill>
        <p:spPr>
          <a:xfrm>
            <a:off x="15340" y="1957701"/>
            <a:ext cx="2260773" cy="1375231"/>
          </a:xfrm>
          <a:prstGeom prst="rect">
            <a:avLst/>
          </a:prstGeom>
        </p:spPr>
      </p:pic>
      <p:grpSp>
        <p:nvGrpSpPr>
          <p:cNvPr id="27" name="Group 26"/>
          <p:cNvGrpSpPr/>
          <p:nvPr/>
        </p:nvGrpSpPr>
        <p:grpSpPr>
          <a:xfrm>
            <a:off x="6865582" y="1661396"/>
            <a:ext cx="4999273" cy="3113902"/>
            <a:chOff x="6865582" y="1661396"/>
            <a:chExt cx="4999273" cy="3113902"/>
          </a:xfrm>
        </p:grpSpPr>
        <p:grpSp>
          <p:nvGrpSpPr>
            <p:cNvPr id="20" name="Group 19"/>
            <p:cNvGrpSpPr/>
            <p:nvPr/>
          </p:nvGrpSpPr>
          <p:grpSpPr>
            <a:xfrm>
              <a:off x="7167718" y="2041893"/>
              <a:ext cx="4560203" cy="2695305"/>
              <a:chOff x="7167718" y="2041893"/>
              <a:chExt cx="4560203" cy="2695305"/>
            </a:xfrm>
          </p:grpSpPr>
          <p:pic>
            <p:nvPicPr>
              <p:cNvPr id="44" name="Picture 43"/>
              <p:cNvPicPr>
                <a:picLocks noChangeAspect="1"/>
              </p:cNvPicPr>
              <p:nvPr/>
            </p:nvPicPr>
            <p:blipFill>
              <a:blip r:embed="rId7"/>
              <a:stretch>
                <a:fillRect/>
              </a:stretch>
            </p:blipFill>
            <p:spPr>
              <a:xfrm>
                <a:off x="7167718" y="2341262"/>
                <a:ext cx="4560203" cy="2395936"/>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7167718" y="2041893"/>
                <a:ext cx="4560203" cy="298481"/>
              </a:xfrm>
              <a:prstGeom prst="rect">
                <a:avLst/>
              </a:prstGeom>
              <a:solidFill>
                <a:srgbClr val="030303"/>
              </a:solidFill>
              <a:ln>
                <a:solidFill>
                  <a:srgbClr val="03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p:cNvPicPr>
              <a:picLocks noChangeAspect="1"/>
            </p:cNvPicPr>
            <p:nvPr/>
          </p:nvPicPr>
          <p:blipFill>
            <a:blip r:embed="rId8"/>
            <a:stretch>
              <a:fillRect/>
            </a:stretch>
          </p:blipFill>
          <p:spPr>
            <a:xfrm>
              <a:off x="6865582" y="1661396"/>
              <a:ext cx="4999273" cy="3113902"/>
            </a:xfrm>
            <a:prstGeom prst="rect">
              <a:avLst/>
            </a:prstGeom>
            <a:ln>
              <a:noFill/>
            </a:ln>
            <a:effectLst>
              <a:outerShdw blurRad="292100" dist="139700" dir="2700000" algn="tl" rotWithShape="0">
                <a:srgbClr val="333333">
                  <a:alpha val="65000"/>
                </a:srgbClr>
              </a:outerShdw>
            </a:effectLst>
          </p:spPr>
        </p:pic>
      </p:grpSp>
      <p:grpSp>
        <p:nvGrpSpPr>
          <p:cNvPr id="45" name="Group 44"/>
          <p:cNvGrpSpPr/>
          <p:nvPr/>
        </p:nvGrpSpPr>
        <p:grpSpPr>
          <a:xfrm>
            <a:off x="7896413" y="2835373"/>
            <a:ext cx="2676000" cy="1407713"/>
            <a:chOff x="7885833" y="2658866"/>
            <a:chExt cx="2676000" cy="1407713"/>
          </a:xfrm>
        </p:grpSpPr>
        <p:pic>
          <p:nvPicPr>
            <p:cNvPr id="46" name="Picture 45"/>
            <p:cNvPicPr>
              <a:picLocks noChangeAspect="1"/>
            </p:cNvPicPr>
            <p:nvPr/>
          </p:nvPicPr>
          <p:blipFill>
            <a:blip r:embed="rId9"/>
            <a:stretch>
              <a:fillRect/>
            </a:stretch>
          </p:blipFill>
          <p:spPr>
            <a:xfrm rot="273944">
              <a:off x="8562988" y="3011880"/>
              <a:ext cx="1536325" cy="1054699"/>
            </a:xfrm>
            <a:prstGeom prst="rect">
              <a:avLst/>
            </a:prstGeom>
          </p:spPr>
        </p:pic>
        <p:sp>
          <p:nvSpPr>
            <p:cNvPr id="47" name="Freeform 46"/>
            <p:cNvSpPr/>
            <p:nvPr/>
          </p:nvSpPr>
          <p:spPr>
            <a:xfrm rot="14475257">
              <a:off x="8179148" y="3154545"/>
              <a:ext cx="400754" cy="264314"/>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48" name="Freeform 47"/>
            <p:cNvSpPr/>
            <p:nvPr/>
          </p:nvSpPr>
          <p:spPr>
            <a:xfrm rot="15535623">
              <a:off x="8081240" y="2820970"/>
              <a:ext cx="739140" cy="414931"/>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49" name="Freeform 48"/>
            <p:cNvSpPr/>
            <p:nvPr/>
          </p:nvSpPr>
          <p:spPr>
            <a:xfrm rot="12376181">
              <a:off x="7885833" y="3442850"/>
              <a:ext cx="739140" cy="414931"/>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50" name="Freeform 49"/>
            <p:cNvSpPr/>
            <p:nvPr/>
          </p:nvSpPr>
          <p:spPr>
            <a:xfrm rot="10516472">
              <a:off x="9836946" y="2769496"/>
              <a:ext cx="471017" cy="401395"/>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51" name="Freeform 50"/>
            <p:cNvSpPr/>
            <p:nvPr/>
          </p:nvSpPr>
          <p:spPr>
            <a:xfrm>
              <a:off x="9897606" y="3196758"/>
              <a:ext cx="511008" cy="240346"/>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52" name="Freeform 51"/>
            <p:cNvSpPr/>
            <p:nvPr/>
          </p:nvSpPr>
          <p:spPr>
            <a:xfrm rot="2191219">
              <a:off x="9968434" y="3297111"/>
              <a:ext cx="593399" cy="414931"/>
            </a:xfrm>
            <a:custGeom>
              <a:avLst/>
              <a:gdLst>
                <a:gd name="connsiteX0" fmla="*/ 0 w 1770743"/>
                <a:gd name="connsiteY0" fmla="*/ 1219200 h 1219200"/>
                <a:gd name="connsiteX1" fmla="*/ 667657 w 1770743"/>
                <a:gd name="connsiteY1" fmla="*/ 580571 h 1219200"/>
                <a:gd name="connsiteX2" fmla="*/ 653143 w 1770743"/>
                <a:gd name="connsiteY2" fmla="*/ 769257 h 1219200"/>
                <a:gd name="connsiteX3" fmla="*/ 1175657 w 1770743"/>
                <a:gd name="connsiteY3" fmla="*/ 348343 h 1219200"/>
                <a:gd name="connsiteX4" fmla="*/ 1204685 w 1770743"/>
                <a:gd name="connsiteY4" fmla="*/ 478971 h 1219200"/>
                <a:gd name="connsiteX5" fmla="*/ 1770743 w 1770743"/>
                <a:gd name="connsiteY5" fmla="*/ 0 h 1219200"/>
                <a:gd name="connsiteX6" fmla="*/ 1074057 w 1770743"/>
                <a:gd name="connsiteY6" fmla="*/ 783771 h 1219200"/>
                <a:gd name="connsiteX7" fmla="*/ 1074057 w 1770743"/>
                <a:gd name="connsiteY7" fmla="*/ 653143 h 1219200"/>
                <a:gd name="connsiteX8" fmla="*/ 682171 w 1770743"/>
                <a:gd name="connsiteY8" fmla="*/ 1016000 h 1219200"/>
                <a:gd name="connsiteX9" fmla="*/ 653143 w 1770743"/>
                <a:gd name="connsiteY9" fmla="*/ 1045028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743" h="1219200">
                  <a:moveTo>
                    <a:pt x="0" y="1219200"/>
                  </a:moveTo>
                  <a:lnTo>
                    <a:pt x="667657" y="580571"/>
                  </a:lnTo>
                  <a:lnTo>
                    <a:pt x="653143" y="769257"/>
                  </a:lnTo>
                  <a:lnTo>
                    <a:pt x="1175657" y="348343"/>
                  </a:lnTo>
                  <a:lnTo>
                    <a:pt x="1204685" y="478971"/>
                  </a:lnTo>
                  <a:lnTo>
                    <a:pt x="1770743" y="0"/>
                  </a:lnTo>
                  <a:lnTo>
                    <a:pt x="1074057" y="783771"/>
                  </a:lnTo>
                  <a:lnTo>
                    <a:pt x="1074057" y="653143"/>
                  </a:lnTo>
                  <a:lnTo>
                    <a:pt x="682171" y="1016000"/>
                  </a:lnTo>
                  <a:lnTo>
                    <a:pt x="653143" y="1045028"/>
                  </a:lnTo>
                </a:path>
              </a:pathLst>
            </a:cu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grpSp>
      <p:pic>
        <p:nvPicPr>
          <p:cNvPr id="3" name="Picture 2"/>
          <p:cNvPicPr>
            <a:picLocks noChangeAspect="1"/>
          </p:cNvPicPr>
          <p:nvPr/>
        </p:nvPicPr>
        <p:blipFill>
          <a:blip r:embed="rId10"/>
          <a:stretch>
            <a:fillRect/>
          </a:stretch>
        </p:blipFill>
        <p:spPr>
          <a:xfrm>
            <a:off x="8348208" y="2587197"/>
            <a:ext cx="1828753" cy="1904066"/>
          </a:xfrm>
          <a:prstGeom prst="rect">
            <a:avLst/>
          </a:prstGeom>
          <a:ln>
            <a:noFill/>
          </a:ln>
          <a:effectLst>
            <a:softEdge rad="112500"/>
          </a:effectLst>
        </p:spPr>
      </p:pic>
      <p:pic>
        <p:nvPicPr>
          <p:cNvPr id="23" name="Picture 22">
            <a:hlinkClick r:id="rId11"/>
          </p:cNvPr>
          <p:cNvPicPr>
            <a:picLocks noChangeAspect="1"/>
          </p:cNvPicPr>
          <p:nvPr/>
        </p:nvPicPr>
        <p:blipFill rotWithShape="1">
          <a:blip r:embed="rId12"/>
          <a:srcRect r="8399" b="15107"/>
          <a:stretch/>
        </p:blipFill>
        <p:spPr>
          <a:xfrm rot="21080773">
            <a:off x="1689614" y="1310407"/>
            <a:ext cx="2445365" cy="1125757"/>
          </a:xfrm>
          <a:prstGeom prst="rect">
            <a:avLst/>
          </a:prstGeom>
          <a:ln>
            <a:noFill/>
          </a:ln>
          <a:effectLst>
            <a:outerShdw blurRad="292100" dist="139700" dir="2700000" algn="tl" rotWithShape="0">
              <a:srgbClr val="333333">
                <a:alpha val="65000"/>
              </a:srgbClr>
            </a:outerShdw>
          </a:effectLst>
        </p:spPr>
      </p:pic>
      <p:pic>
        <p:nvPicPr>
          <p:cNvPr id="24" name="Picture 4" descr="Afbeeldingsresultaat voor klik hier button">
            <a:hlinkClick r:id="rId1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98561" y="973048"/>
            <a:ext cx="714168" cy="7141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521799" y="24484"/>
            <a:ext cx="3362594" cy="3167723"/>
            <a:chOff x="7521799" y="24484"/>
            <a:chExt cx="3362594" cy="3167723"/>
          </a:xfrm>
        </p:grpSpPr>
        <p:grpSp>
          <p:nvGrpSpPr>
            <p:cNvPr id="2" name="Group 1"/>
            <p:cNvGrpSpPr/>
            <p:nvPr/>
          </p:nvGrpSpPr>
          <p:grpSpPr>
            <a:xfrm>
              <a:off x="7521799" y="24484"/>
              <a:ext cx="3362594" cy="3167723"/>
              <a:chOff x="7521799" y="24484"/>
              <a:chExt cx="3362594" cy="3167723"/>
            </a:xfrm>
          </p:grpSpPr>
          <p:grpSp>
            <p:nvGrpSpPr>
              <p:cNvPr id="9" name="Group 8"/>
              <p:cNvGrpSpPr/>
              <p:nvPr/>
            </p:nvGrpSpPr>
            <p:grpSpPr>
              <a:xfrm>
                <a:off x="7521799" y="820481"/>
                <a:ext cx="3362594" cy="2371726"/>
                <a:chOff x="7521799" y="820481"/>
                <a:chExt cx="3362594" cy="2371726"/>
              </a:xfrm>
            </p:grpSpPr>
            <p:pic>
              <p:nvPicPr>
                <p:cNvPr id="6" name="Picture 5"/>
                <p:cNvPicPr>
                  <a:picLocks noChangeAspect="1"/>
                </p:cNvPicPr>
                <p:nvPr/>
              </p:nvPicPr>
              <p:blipFill>
                <a:blip r:embed="rId14">
                  <a:duotone>
                    <a:schemeClr val="accent3">
                      <a:shade val="45000"/>
                      <a:satMod val="135000"/>
                    </a:schemeClr>
                    <a:prstClr val="white"/>
                  </a:duotone>
                </a:blip>
                <a:stretch>
                  <a:fillRect/>
                </a:stretch>
              </p:blipFill>
              <p:spPr>
                <a:xfrm>
                  <a:off x="7521799" y="1902129"/>
                  <a:ext cx="1036192" cy="1290078"/>
                </a:xfrm>
                <a:prstGeom prst="rect">
                  <a:avLst/>
                </a:prstGeom>
              </p:spPr>
            </p:pic>
            <p:pic>
              <p:nvPicPr>
                <p:cNvPr id="32" name="Picture 31"/>
                <p:cNvPicPr>
                  <a:picLocks noChangeAspect="1"/>
                </p:cNvPicPr>
                <p:nvPr/>
              </p:nvPicPr>
              <p:blipFill>
                <a:blip r:embed="rId14">
                  <a:duotone>
                    <a:schemeClr val="accent3">
                      <a:shade val="45000"/>
                      <a:satMod val="135000"/>
                    </a:schemeClr>
                    <a:prstClr val="white"/>
                  </a:duotone>
                </a:blip>
                <a:stretch>
                  <a:fillRect/>
                </a:stretch>
              </p:blipFill>
              <p:spPr>
                <a:xfrm flipH="1">
                  <a:off x="9637972" y="820481"/>
                  <a:ext cx="1028090" cy="1940196"/>
                </a:xfrm>
                <a:prstGeom prst="rect">
                  <a:avLst/>
                </a:prstGeom>
              </p:spPr>
            </p:pic>
            <p:pic>
              <p:nvPicPr>
                <p:cNvPr id="33" name="Picture 32"/>
                <p:cNvPicPr>
                  <a:picLocks noChangeAspect="1"/>
                </p:cNvPicPr>
                <p:nvPr/>
              </p:nvPicPr>
              <p:blipFill>
                <a:blip r:embed="rId14">
                  <a:duotone>
                    <a:schemeClr val="accent3">
                      <a:shade val="45000"/>
                      <a:satMod val="135000"/>
                    </a:schemeClr>
                    <a:prstClr val="white"/>
                  </a:duotone>
                </a:blip>
                <a:stretch>
                  <a:fillRect/>
                </a:stretch>
              </p:blipFill>
              <p:spPr>
                <a:xfrm flipH="1">
                  <a:off x="7883098" y="1571675"/>
                  <a:ext cx="729096" cy="1176454"/>
                </a:xfrm>
                <a:prstGeom prst="rect">
                  <a:avLst/>
                </a:prstGeom>
              </p:spPr>
            </p:pic>
            <p:pic>
              <p:nvPicPr>
                <p:cNvPr id="34" name="Picture 33"/>
                <p:cNvPicPr>
                  <a:picLocks noChangeAspect="1"/>
                </p:cNvPicPr>
                <p:nvPr/>
              </p:nvPicPr>
              <p:blipFill>
                <a:blip r:embed="rId14">
                  <a:duotone>
                    <a:schemeClr val="accent3">
                      <a:shade val="45000"/>
                      <a:satMod val="135000"/>
                    </a:schemeClr>
                    <a:prstClr val="white"/>
                  </a:duotone>
                </a:blip>
                <a:stretch>
                  <a:fillRect/>
                </a:stretch>
              </p:blipFill>
              <p:spPr>
                <a:xfrm>
                  <a:off x="9978357" y="1877330"/>
                  <a:ext cx="906036" cy="1176454"/>
                </a:xfrm>
                <a:prstGeom prst="rect">
                  <a:avLst/>
                </a:prstGeom>
              </p:spPr>
            </p:pic>
          </p:grpSp>
          <p:pic>
            <p:nvPicPr>
              <p:cNvPr id="12" name="Picture 11"/>
              <p:cNvPicPr>
                <a:picLocks noChangeAspect="1"/>
              </p:cNvPicPr>
              <p:nvPr/>
            </p:nvPicPr>
            <p:blipFill rotWithShape="1">
              <a:blip r:embed="rId15"/>
              <a:srcRect t="60615" r="56080" b="10769"/>
              <a:stretch/>
            </p:blipFill>
            <p:spPr>
              <a:xfrm>
                <a:off x="7971552" y="1124121"/>
                <a:ext cx="467628" cy="316863"/>
              </a:xfrm>
              <a:prstGeom prst="rect">
                <a:avLst/>
              </a:prstGeom>
            </p:spPr>
          </p:pic>
          <p:pic>
            <p:nvPicPr>
              <p:cNvPr id="39" name="Picture 38"/>
              <p:cNvPicPr>
                <a:picLocks noChangeAspect="1"/>
              </p:cNvPicPr>
              <p:nvPr/>
            </p:nvPicPr>
            <p:blipFill rotWithShape="1">
              <a:blip r:embed="rId15"/>
              <a:srcRect t="60615" r="56080" b="10769"/>
              <a:stretch/>
            </p:blipFill>
            <p:spPr>
              <a:xfrm>
                <a:off x="9722761" y="566521"/>
                <a:ext cx="467628" cy="316863"/>
              </a:xfrm>
              <a:prstGeom prst="rect">
                <a:avLst/>
              </a:prstGeom>
            </p:spPr>
          </p:pic>
          <p:pic>
            <p:nvPicPr>
              <p:cNvPr id="40" name="Picture 39"/>
              <p:cNvPicPr>
                <a:picLocks noChangeAspect="1"/>
              </p:cNvPicPr>
              <p:nvPr/>
            </p:nvPicPr>
            <p:blipFill rotWithShape="1">
              <a:blip r:embed="rId15"/>
              <a:srcRect t="60615" r="56080" b="10769"/>
              <a:stretch/>
            </p:blipFill>
            <p:spPr>
              <a:xfrm rot="2514165">
                <a:off x="10050718" y="237586"/>
                <a:ext cx="290840" cy="197072"/>
              </a:xfrm>
              <a:prstGeom prst="rect">
                <a:avLst/>
              </a:prstGeom>
            </p:spPr>
          </p:pic>
          <p:pic>
            <p:nvPicPr>
              <p:cNvPr id="35" name="Picture 34"/>
              <p:cNvPicPr>
                <a:picLocks noChangeAspect="1"/>
              </p:cNvPicPr>
              <p:nvPr/>
            </p:nvPicPr>
            <p:blipFill rotWithShape="1">
              <a:blip r:embed="rId15"/>
              <a:srcRect t="60615" r="56080" b="10769"/>
              <a:stretch/>
            </p:blipFill>
            <p:spPr>
              <a:xfrm rot="2514165">
                <a:off x="8141928" y="24484"/>
                <a:ext cx="290840" cy="197072"/>
              </a:xfrm>
              <a:prstGeom prst="rect">
                <a:avLst/>
              </a:prstGeom>
            </p:spPr>
          </p:pic>
          <p:pic>
            <p:nvPicPr>
              <p:cNvPr id="37" name="Picture 36"/>
              <p:cNvPicPr>
                <a:picLocks noChangeAspect="1"/>
              </p:cNvPicPr>
              <p:nvPr/>
            </p:nvPicPr>
            <p:blipFill rotWithShape="1">
              <a:blip r:embed="rId15"/>
              <a:srcRect t="60615" r="56080" b="10769"/>
              <a:stretch/>
            </p:blipFill>
            <p:spPr>
              <a:xfrm rot="2514165">
                <a:off x="7899617" y="190279"/>
                <a:ext cx="577767" cy="391492"/>
              </a:xfrm>
              <a:prstGeom prst="rect">
                <a:avLst/>
              </a:prstGeom>
            </p:spPr>
          </p:pic>
        </p:grpSp>
        <p:pic>
          <p:nvPicPr>
            <p:cNvPr id="38" name="Picture 37"/>
            <p:cNvPicPr>
              <a:picLocks noChangeAspect="1"/>
            </p:cNvPicPr>
            <p:nvPr/>
          </p:nvPicPr>
          <p:blipFill rotWithShape="1">
            <a:blip r:embed="rId15"/>
            <a:srcRect t="60615" r="56080" b="10769"/>
            <a:stretch/>
          </p:blipFill>
          <p:spPr>
            <a:xfrm rot="2514165">
              <a:off x="10085041" y="1184377"/>
              <a:ext cx="290840" cy="197072"/>
            </a:xfrm>
            <a:prstGeom prst="rect">
              <a:avLst/>
            </a:prstGeom>
          </p:spPr>
        </p:pic>
        <p:pic>
          <p:nvPicPr>
            <p:cNvPr id="42" name="Picture 41"/>
            <p:cNvPicPr>
              <a:picLocks noChangeAspect="1"/>
            </p:cNvPicPr>
            <p:nvPr/>
          </p:nvPicPr>
          <p:blipFill rotWithShape="1">
            <a:blip r:embed="rId15"/>
            <a:srcRect t="60615" r="56080" b="10769"/>
            <a:stretch/>
          </p:blipFill>
          <p:spPr>
            <a:xfrm rot="2514165">
              <a:off x="8102226" y="1549089"/>
              <a:ext cx="290840" cy="197072"/>
            </a:xfrm>
            <a:prstGeom prst="rect">
              <a:avLst/>
            </a:prstGeom>
          </p:spPr>
        </p:pic>
        <p:pic>
          <p:nvPicPr>
            <p:cNvPr id="53" name="Picture 52"/>
            <p:cNvPicPr>
              <a:picLocks noChangeAspect="1"/>
            </p:cNvPicPr>
            <p:nvPr/>
          </p:nvPicPr>
          <p:blipFill rotWithShape="1">
            <a:blip r:embed="rId15"/>
            <a:srcRect t="60615" r="56080" b="10769"/>
            <a:stretch/>
          </p:blipFill>
          <p:spPr>
            <a:xfrm rot="2514165">
              <a:off x="7867345" y="1999933"/>
              <a:ext cx="290840" cy="197072"/>
            </a:xfrm>
            <a:prstGeom prst="rect">
              <a:avLst/>
            </a:prstGeom>
          </p:spPr>
        </p:pic>
        <p:pic>
          <p:nvPicPr>
            <p:cNvPr id="54" name="Picture 53"/>
            <p:cNvPicPr>
              <a:picLocks noChangeAspect="1"/>
            </p:cNvPicPr>
            <p:nvPr/>
          </p:nvPicPr>
          <p:blipFill rotWithShape="1">
            <a:blip r:embed="rId15"/>
            <a:srcRect t="60615" r="56080" b="10769"/>
            <a:stretch/>
          </p:blipFill>
          <p:spPr>
            <a:xfrm rot="2514165">
              <a:off x="10207130" y="2054528"/>
              <a:ext cx="290840" cy="197072"/>
            </a:xfrm>
            <a:prstGeom prst="rect">
              <a:avLst/>
            </a:prstGeom>
          </p:spPr>
        </p:pic>
      </p:grpSp>
      <p:sp>
        <p:nvSpPr>
          <p:cNvPr id="55" name="TextBox 54"/>
          <p:cNvSpPr txBox="1"/>
          <p:nvPr/>
        </p:nvSpPr>
        <p:spPr>
          <a:xfrm>
            <a:off x="7527293" y="5369156"/>
            <a:ext cx="3841052" cy="707886"/>
          </a:xfrm>
          <a:prstGeom prst="rect">
            <a:avLst/>
          </a:prstGeom>
          <a:noFill/>
        </p:spPr>
        <p:txBody>
          <a:bodyPr wrap="none" rtlCol="0">
            <a:spAutoFit/>
          </a:bodyPr>
          <a:lstStyle/>
          <a:p>
            <a:pPr algn="ctr"/>
            <a:r>
              <a:rPr lang="en-US" sz="2000" b="1" i="1" dirty="0" smtClean="0"/>
              <a:t>…and avoided burning our fingers </a:t>
            </a:r>
            <a:br>
              <a:rPr lang="en-US" sz="2000" b="1" i="1" dirty="0" smtClean="0"/>
            </a:br>
            <a:r>
              <a:rPr lang="en-US" sz="2000" b="1" i="1" dirty="0" smtClean="0"/>
              <a:t>getting it wrong….AGAIN!</a:t>
            </a:r>
            <a:endParaRPr lang="en-US" sz="2000" b="1" i="1" dirty="0"/>
          </a:p>
        </p:txBody>
      </p:sp>
      <p:grpSp>
        <p:nvGrpSpPr>
          <p:cNvPr id="56" name="Group 55"/>
          <p:cNvGrpSpPr/>
          <p:nvPr/>
        </p:nvGrpSpPr>
        <p:grpSpPr>
          <a:xfrm>
            <a:off x="69777" y="2576066"/>
            <a:ext cx="3016112" cy="3107399"/>
            <a:chOff x="4794764" y="2991667"/>
            <a:chExt cx="3016112" cy="3107399"/>
          </a:xfrm>
        </p:grpSpPr>
        <p:pic>
          <p:nvPicPr>
            <p:cNvPr id="57" name="Picture 56"/>
            <p:cNvPicPr>
              <a:picLocks noChangeAspect="1"/>
            </p:cNvPicPr>
            <p:nvPr/>
          </p:nvPicPr>
          <p:blipFill>
            <a:blip r:embed="rId16"/>
            <a:stretch>
              <a:fillRect/>
            </a:stretch>
          </p:blipFill>
          <p:spPr>
            <a:xfrm>
              <a:off x="4794764" y="2991667"/>
              <a:ext cx="3016112" cy="3107399"/>
            </a:xfrm>
            <a:prstGeom prst="rect">
              <a:avLst/>
            </a:prstGeom>
          </p:spPr>
        </p:pic>
        <p:sp>
          <p:nvSpPr>
            <p:cNvPr id="58" name="TextBox 57"/>
            <p:cNvSpPr txBox="1"/>
            <p:nvPr/>
          </p:nvSpPr>
          <p:spPr>
            <a:xfrm rot="21408210">
              <a:off x="4984682" y="3862934"/>
              <a:ext cx="2348635" cy="1754326"/>
            </a:xfrm>
            <a:prstGeom prst="rect">
              <a:avLst/>
            </a:prstGeom>
            <a:noFill/>
          </p:spPr>
          <p:txBody>
            <a:bodyPr wrap="square" rtlCol="0">
              <a:spAutoFit/>
            </a:bodyPr>
            <a:lstStyle/>
            <a:p>
              <a:pPr algn="ctr"/>
              <a:r>
                <a:rPr lang="en-US" b="1" dirty="0" smtClean="0">
                  <a:latin typeface="Comic Sans MS" panose="030F0702030302020204" pitchFamily="66" charset="0"/>
                </a:rPr>
                <a:t>Read</a:t>
              </a:r>
              <a:r>
                <a:rPr lang="en-US" dirty="0" smtClean="0">
                  <a:latin typeface="Comic Sans MS" panose="030F0702030302020204" pitchFamily="66" charset="0"/>
                </a:rPr>
                <a:t> this article and share </a:t>
              </a:r>
              <a:br>
                <a:rPr lang="en-US" dirty="0" smtClean="0">
                  <a:latin typeface="Comic Sans MS" panose="030F0702030302020204" pitchFamily="66" charset="0"/>
                </a:rPr>
              </a:br>
              <a:r>
                <a:rPr lang="en-US" dirty="0" smtClean="0">
                  <a:latin typeface="Comic Sans MS" panose="030F0702030302020204" pitchFamily="66" charset="0"/>
                </a:rPr>
                <a:t>the </a:t>
              </a:r>
              <a:r>
                <a:rPr lang="en-US" b="1" dirty="0" smtClean="0">
                  <a:latin typeface="Comic Sans MS" panose="030F0702030302020204" pitchFamily="66" charset="0"/>
                </a:rPr>
                <a:t>links</a:t>
              </a:r>
              <a:r>
                <a:rPr lang="en-US" dirty="0" smtClean="0">
                  <a:latin typeface="Comic Sans MS" panose="030F0702030302020204" pitchFamily="66" charset="0"/>
                </a:rPr>
                <a:t> it contains with those who </a:t>
              </a:r>
              <a:r>
                <a:rPr lang="en-US" b="1" dirty="0" smtClean="0">
                  <a:latin typeface="Comic Sans MS" panose="030F0702030302020204" pitchFamily="66" charset="0"/>
                </a:rPr>
                <a:t>NEED</a:t>
              </a:r>
              <a:r>
                <a:rPr lang="en-US" dirty="0" smtClean="0">
                  <a:latin typeface="Comic Sans MS" panose="030F0702030302020204" pitchFamily="66" charset="0"/>
                </a:rPr>
                <a:t> to </a:t>
              </a:r>
              <a:br>
                <a:rPr lang="en-US" dirty="0" smtClean="0">
                  <a:latin typeface="Comic Sans MS" panose="030F0702030302020204" pitchFamily="66" charset="0"/>
                </a:rPr>
              </a:br>
              <a:r>
                <a:rPr lang="en-US" dirty="0" smtClean="0">
                  <a:latin typeface="Comic Sans MS" panose="030F0702030302020204" pitchFamily="66" charset="0"/>
                </a:rPr>
                <a:t>read them!</a:t>
              </a:r>
              <a:endParaRPr lang="en-US" sz="2400" dirty="0">
                <a:latin typeface="Comic Sans MS" panose="030F0702030302020204" pitchFamily="66" charset="0"/>
              </a:endParaRPr>
            </a:p>
          </p:txBody>
        </p:sp>
        <p:sp>
          <p:nvSpPr>
            <p:cNvPr id="59" name="TextBox 58"/>
            <p:cNvSpPr txBox="1"/>
            <p:nvPr/>
          </p:nvSpPr>
          <p:spPr>
            <a:xfrm>
              <a:off x="4891635" y="3312010"/>
              <a:ext cx="686406"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Tip1</a:t>
              </a:r>
              <a:endParaRPr lang="en-US" sz="2400" dirty="0">
                <a:solidFill>
                  <a:srgbClr val="FF0000"/>
                </a:solidFill>
                <a:latin typeface="AR BLANCA" panose="02000000000000000000" pitchFamily="2" charset="0"/>
              </a:endParaRPr>
            </a:p>
          </p:txBody>
        </p:sp>
      </p:grpSp>
      <p:pic>
        <p:nvPicPr>
          <p:cNvPr id="61" name="Picture 60"/>
          <p:cNvPicPr>
            <a:picLocks noChangeAspect="1"/>
          </p:cNvPicPr>
          <p:nvPr/>
        </p:nvPicPr>
        <p:blipFill>
          <a:blip r:embed="rId17"/>
          <a:stretch>
            <a:fillRect/>
          </a:stretch>
        </p:blipFill>
        <p:spPr>
          <a:xfrm rot="21300404">
            <a:off x="133378" y="1204169"/>
            <a:ext cx="645018" cy="833148"/>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a:blip r:embed="rId18"/>
          <a:stretch>
            <a:fillRect/>
          </a:stretch>
        </p:blipFill>
        <p:spPr>
          <a:xfrm>
            <a:off x="2334707" y="1057022"/>
            <a:ext cx="1329164" cy="888905"/>
          </a:xfrm>
          <a:prstGeom prst="rect">
            <a:avLst/>
          </a:prstGeom>
        </p:spPr>
      </p:pic>
    </p:spTree>
    <p:extLst>
      <p:ext uri="{BB962C8B-B14F-4D97-AF65-F5344CB8AC3E}">
        <p14:creationId xmlns:p14="http://schemas.microsoft.com/office/powerpoint/2010/main" val="22869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rot="5879946">
            <a:off x="1146603" y="5053327"/>
            <a:ext cx="1125188" cy="2551426"/>
          </a:xfrm>
          <a:prstGeom prst="rect">
            <a:avLst/>
          </a:prstGeom>
        </p:spPr>
      </p:pic>
      <p:sp>
        <p:nvSpPr>
          <p:cNvPr id="12" name="TextBox 11"/>
          <p:cNvSpPr txBox="1"/>
          <p:nvPr/>
        </p:nvSpPr>
        <p:spPr>
          <a:xfrm>
            <a:off x="5708765" y="2322731"/>
            <a:ext cx="6729205" cy="4154984"/>
          </a:xfrm>
          <a:prstGeom prst="rect">
            <a:avLst/>
          </a:prstGeom>
          <a:noFill/>
        </p:spPr>
        <p:txBody>
          <a:bodyPr wrap="square" rtlCol="0">
            <a:spAutoFit/>
          </a:bodyPr>
          <a:lstStyle/>
          <a:p>
            <a:pPr marL="457200" indent="-457200">
              <a:buClr>
                <a:srgbClr val="C00000"/>
              </a:buClr>
              <a:buFont typeface="Wingdings" panose="05000000000000000000" pitchFamily="2" charset="2"/>
              <a:buChar char="ý"/>
            </a:pPr>
            <a:r>
              <a:rPr lang="en-US" sz="2400" dirty="0" smtClean="0"/>
              <a:t>‘</a:t>
            </a:r>
            <a:r>
              <a:rPr lang="en-US" sz="2400" b="1" dirty="0" smtClean="0">
                <a:solidFill>
                  <a:srgbClr val="C00000"/>
                </a:solidFill>
              </a:rPr>
              <a:t>70</a:t>
            </a:r>
            <a:r>
              <a:rPr lang="en-US" sz="2400" b="1" dirty="0">
                <a:solidFill>
                  <a:srgbClr val="C00000"/>
                </a:solidFill>
              </a:rPr>
              <a:t>% </a:t>
            </a:r>
            <a:r>
              <a:rPr lang="en-US" sz="2400" dirty="0"/>
              <a:t>of digital transformations </a:t>
            </a:r>
            <a:r>
              <a:rPr lang="en-US" sz="2400" b="1" dirty="0"/>
              <a:t>fall short </a:t>
            </a:r>
            <a:r>
              <a:rPr lang="en-US" sz="2400" dirty="0" smtClean="0"/>
              <a:t/>
            </a:r>
            <a:br>
              <a:rPr lang="en-US" sz="2400" dirty="0" smtClean="0"/>
            </a:br>
            <a:r>
              <a:rPr lang="en-US" sz="2400" dirty="0" smtClean="0"/>
              <a:t>of </a:t>
            </a:r>
            <a:r>
              <a:rPr lang="en-US" sz="2400" dirty="0"/>
              <a:t>their </a:t>
            </a:r>
            <a:r>
              <a:rPr lang="en-US" sz="2400" dirty="0" smtClean="0"/>
              <a:t>objectives’</a:t>
            </a:r>
          </a:p>
          <a:p>
            <a:pPr marL="457200" indent="-457200">
              <a:buClr>
                <a:srgbClr val="C00000"/>
              </a:buClr>
              <a:buFont typeface="Wingdings" panose="05000000000000000000" pitchFamily="2" charset="2"/>
              <a:buChar char="ý"/>
            </a:pPr>
            <a:r>
              <a:rPr lang="en-US" sz="2400" dirty="0" smtClean="0"/>
              <a:t>‘</a:t>
            </a:r>
            <a:r>
              <a:rPr lang="en-US" sz="2400" b="1" dirty="0" smtClean="0">
                <a:solidFill>
                  <a:srgbClr val="C00000"/>
                </a:solidFill>
              </a:rPr>
              <a:t>70%</a:t>
            </a:r>
            <a:r>
              <a:rPr lang="en-US" sz="2400" dirty="0" smtClean="0">
                <a:solidFill>
                  <a:srgbClr val="C00000"/>
                </a:solidFill>
              </a:rPr>
              <a:t> </a:t>
            </a:r>
            <a:r>
              <a:rPr lang="en-US" sz="2400" dirty="0" smtClean="0"/>
              <a:t>respondents cited ‘</a:t>
            </a:r>
            <a:r>
              <a:rPr lang="en-US" sz="2400" b="1" dirty="0" smtClean="0">
                <a:solidFill>
                  <a:srgbClr val="C00000"/>
                </a:solidFill>
              </a:rPr>
              <a:t>Changing the Culture</a:t>
            </a:r>
            <a:r>
              <a:rPr lang="en-US" sz="2400" dirty="0" smtClean="0"/>
              <a:t> </a:t>
            </a:r>
            <a:br>
              <a:rPr lang="en-US" sz="2400" dirty="0" smtClean="0"/>
            </a:br>
            <a:r>
              <a:rPr lang="en-US" sz="2400" dirty="0" smtClean="0"/>
              <a:t>is their </a:t>
            </a:r>
            <a:r>
              <a:rPr lang="en-US" sz="2400" b="1" dirty="0" smtClean="0"/>
              <a:t>biggest challenge</a:t>
            </a:r>
            <a:r>
              <a:rPr lang="en-US" sz="2400" dirty="0" smtClean="0"/>
              <a:t>’</a:t>
            </a:r>
          </a:p>
          <a:p>
            <a:pPr marL="457200" indent="-457200">
              <a:buClr>
                <a:srgbClr val="C00000"/>
              </a:buClr>
              <a:buFont typeface="Wingdings" panose="05000000000000000000" pitchFamily="2" charset="2"/>
              <a:buChar char="ý"/>
            </a:pPr>
            <a:r>
              <a:rPr lang="en-US" sz="2400" b="1" dirty="0" smtClean="0">
                <a:solidFill>
                  <a:srgbClr val="C00000"/>
                </a:solidFill>
              </a:rPr>
              <a:t>70</a:t>
            </a:r>
            <a:r>
              <a:rPr lang="en-US" sz="2400" b="1" dirty="0">
                <a:solidFill>
                  <a:srgbClr val="C00000"/>
                </a:solidFill>
              </a:rPr>
              <a:t>%</a:t>
            </a:r>
            <a:r>
              <a:rPr lang="en-US" sz="2400" b="1" dirty="0"/>
              <a:t> do not measure ‘</a:t>
            </a:r>
            <a:r>
              <a:rPr lang="en-US" sz="2400" b="1" dirty="0">
                <a:solidFill>
                  <a:srgbClr val="C00000"/>
                </a:solidFill>
              </a:rPr>
              <a:t>behavior change</a:t>
            </a:r>
            <a:r>
              <a:rPr lang="en-US" sz="2400" b="1" dirty="0"/>
              <a:t>’ </a:t>
            </a:r>
            <a:r>
              <a:rPr lang="en-US" sz="2400" dirty="0"/>
              <a:t>or</a:t>
            </a:r>
            <a:r>
              <a:rPr lang="en-US" sz="2400" b="1" dirty="0"/>
              <a:t> </a:t>
            </a:r>
            <a:r>
              <a:rPr lang="en-US" sz="2400" b="1" dirty="0" smtClean="0"/>
              <a:t/>
            </a:r>
            <a:br>
              <a:rPr lang="en-US" sz="2400" b="1" dirty="0" smtClean="0"/>
            </a:br>
            <a:r>
              <a:rPr lang="en-US" sz="2400" b="1" dirty="0" smtClean="0"/>
              <a:t>‘</a:t>
            </a:r>
            <a:r>
              <a:rPr lang="en-US" sz="2400" b="1" dirty="0"/>
              <a:t>value and impact’</a:t>
            </a:r>
            <a:r>
              <a:rPr lang="en-US" sz="2400" dirty="0"/>
              <a:t> of their training investments. </a:t>
            </a:r>
            <a:endParaRPr lang="en-US" sz="2400" dirty="0" smtClean="0"/>
          </a:p>
          <a:p>
            <a:pPr marL="457200" indent="-457200">
              <a:buClr>
                <a:srgbClr val="C00000"/>
              </a:buClr>
              <a:buFont typeface="Wingdings" panose="05000000000000000000" pitchFamily="2" charset="2"/>
              <a:buChar char="ý"/>
            </a:pPr>
            <a:r>
              <a:rPr lang="en-US" sz="2400" b="1" dirty="0">
                <a:solidFill>
                  <a:srgbClr val="C00000"/>
                </a:solidFill>
              </a:rPr>
              <a:t>70% </a:t>
            </a:r>
            <a:r>
              <a:rPr lang="en-US" sz="2400" b="1" dirty="0"/>
              <a:t>do NOT have </a:t>
            </a:r>
            <a:r>
              <a:rPr lang="en-US" sz="2400" dirty="0" smtClean="0"/>
              <a:t>Continual Improvement </a:t>
            </a:r>
            <a:r>
              <a:rPr lang="en-US" sz="2400" b="1" dirty="0" smtClean="0"/>
              <a:t/>
            </a:r>
            <a:br>
              <a:rPr lang="en-US" sz="2400" b="1" dirty="0" smtClean="0"/>
            </a:br>
            <a:r>
              <a:rPr lang="en-US" sz="2400" dirty="0" smtClean="0"/>
              <a:t>as </a:t>
            </a:r>
            <a:r>
              <a:rPr lang="en-US" sz="2400" dirty="0"/>
              <a:t>a core strategic capability. </a:t>
            </a:r>
          </a:p>
          <a:p>
            <a:pPr marL="457200" indent="-457200">
              <a:buClr>
                <a:srgbClr val="C00000"/>
              </a:buClr>
              <a:buFont typeface="Wingdings" panose="05000000000000000000" pitchFamily="2" charset="2"/>
              <a:buChar char="ý"/>
            </a:pPr>
            <a:r>
              <a:rPr lang="en-US" sz="2400" dirty="0" smtClean="0"/>
              <a:t>when </a:t>
            </a:r>
            <a:r>
              <a:rPr lang="en-US" sz="2400" dirty="0"/>
              <a:t>asked if they ‘</a:t>
            </a:r>
            <a:r>
              <a:rPr lang="en-US" sz="2400" i="1" dirty="0"/>
              <a:t>measure the actual value realized by new features in their products?</a:t>
            </a:r>
            <a:r>
              <a:rPr lang="en-US" sz="2400" dirty="0"/>
              <a:t>’ </a:t>
            </a:r>
            <a:r>
              <a:rPr lang="en-US" sz="2400" dirty="0" smtClean="0"/>
              <a:t/>
            </a:r>
            <a:br>
              <a:rPr lang="en-US" sz="2400" dirty="0" smtClean="0"/>
            </a:br>
            <a:r>
              <a:rPr lang="en-US" sz="2400" b="1" dirty="0" smtClean="0">
                <a:solidFill>
                  <a:srgbClr val="C00000"/>
                </a:solidFill>
              </a:rPr>
              <a:t>72</a:t>
            </a:r>
            <a:r>
              <a:rPr lang="en-US" sz="2400" b="1" dirty="0">
                <a:solidFill>
                  <a:srgbClr val="C00000"/>
                </a:solidFill>
              </a:rPr>
              <a:t>%</a:t>
            </a:r>
            <a:r>
              <a:rPr lang="en-US" sz="2400" b="1" dirty="0"/>
              <a:t> </a:t>
            </a:r>
            <a:r>
              <a:rPr lang="en-US" sz="2400" dirty="0"/>
              <a:t>replied “</a:t>
            </a:r>
            <a:r>
              <a:rPr lang="en-US" sz="2400" b="1" dirty="0"/>
              <a:t>Rarely</a:t>
            </a:r>
            <a:r>
              <a:rPr lang="en-US" sz="2400" dirty="0"/>
              <a:t>”, “</a:t>
            </a:r>
            <a:r>
              <a:rPr lang="en-US" sz="2400" b="1" dirty="0"/>
              <a:t>Once</a:t>
            </a:r>
            <a:r>
              <a:rPr lang="en-US" sz="2400" dirty="0"/>
              <a:t>”, or “</a:t>
            </a:r>
            <a:r>
              <a:rPr lang="en-US" sz="2400" b="1" dirty="0"/>
              <a:t>Never</a:t>
            </a:r>
            <a:r>
              <a:rPr lang="en-US" sz="2400" dirty="0" smtClean="0"/>
              <a:t>”.</a:t>
            </a:r>
          </a:p>
        </p:txBody>
      </p:sp>
      <p:grpSp>
        <p:nvGrpSpPr>
          <p:cNvPr id="18" name="Group 17"/>
          <p:cNvGrpSpPr/>
          <p:nvPr/>
        </p:nvGrpSpPr>
        <p:grpSpPr>
          <a:xfrm>
            <a:off x="-1353" y="2037652"/>
            <a:ext cx="5566130" cy="4696545"/>
            <a:chOff x="-1353" y="2037652"/>
            <a:chExt cx="5566130" cy="4696545"/>
          </a:xfrm>
        </p:grpSpPr>
        <p:grpSp>
          <p:nvGrpSpPr>
            <p:cNvPr id="2" name="Group 1"/>
            <p:cNvGrpSpPr/>
            <p:nvPr/>
          </p:nvGrpSpPr>
          <p:grpSpPr>
            <a:xfrm>
              <a:off x="-1353" y="2253249"/>
              <a:ext cx="5566130" cy="4480948"/>
              <a:chOff x="41174" y="2115226"/>
              <a:chExt cx="5566130" cy="4480948"/>
            </a:xfrm>
          </p:grpSpPr>
          <p:pic>
            <p:nvPicPr>
              <p:cNvPr id="3" name="Picture 2"/>
              <p:cNvPicPr>
                <a:picLocks noChangeAspect="1"/>
              </p:cNvPicPr>
              <p:nvPr/>
            </p:nvPicPr>
            <p:blipFill>
              <a:blip r:embed="rId4"/>
              <a:stretch>
                <a:fillRect/>
              </a:stretch>
            </p:blipFill>
            <p:spPr>
              <a:xfrm>
                <a:off x="41174" y="2115226"/>
                <a:ext cx="5566130" cy="4480948"/>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162810" y="2388798"/>
                <a:ext cx="5062331" cy="3938271"/>
                <a:chOff x="162810" y="2388798"/>
                <a:chExt cx="5062331" cy="3938271"/>
              </a:xfrm>
            </p:grpSpPr>
            <p:sp>
              <p:nvSpPr>
                <p:cNvPr id="5" name="TextBox 4"/>
                <p:cNvSpPr txBox="1"/>
                <p:nvPr/>
              </p:nvSpPr>
              <p:spPr>
                <a:xfrm>
                  <a:off x="162810" y="2388798"/>
                  <a:ext cx="1684948" cy="369332"/>
                </a:xfrm>
                <a:prstGeom prst="rect">
                  <a:avLst/>
                </a:prstGeom>
                <a:noFill/>
              </p:spPr>
              <p:txBody>
                <a:bodyPr wrap="none" rtlCol="0">
                  <a:spAutoFit/>
                </a:bodyPr>
                <a:lstStyle/>
                <a:p>
                  <a:r>
                    <a:rPr lang="en-US" dirty="0">
                      <a:hlinkClick r:id="rId5"/>
                    </a:rPr>
                    <a:t>State of DevOps</a:t>
                  </a:r>
                  <a:endParaRPr lang="en-US" dirty="0"/>
                </a:p>
              </p:txBody>
            </p:sp>
            <p:sp>
              <p:nvSpPr>
                <p:cNvPr id="6" name="Rectangle 5"/>
                <p:cNvSpPr/>
                <p:nvPr/>
              </p:nvSpPr>
              <p:spPr>
                <a:xfrm>
                  <a:off x="162810" y="2758130"/>
                  <a:ext cx="1424364" cy="369332"/>
                </a:xfrm>
                <a:prstGeom prst="rect">
                  <a:avLst/>
                </a:prstGeom>
              </p:spPr>
              <p:txBody>
                <a:bodyPr wrap="none">
                  <a:spAutoFit/>
                </a:bodyPr>
                <a:lstStyle/>
                <a:p>
                  <a:r>
                    <a:rPr lang="en-US" dirty="0">
                      <a:hlinkClick r:id="rId6"/>
                    </a:rPr>
                    <a:t>State of Agile</a:t>
                  </a:r>
                  <a:endParaRPr lang="en-US" dirty="0"/>
                </a:p>
              </p:txBody>
            </p:sp>
            <p:sp>
              <p:nvSpPr>
                <p:cNvPr id="7" name="Rectangle 6"/>
                <p:cNvSpPr/>
                <p:nvPr/>
              </p:nvSpPr>
              <p:spPr>
                <a:xfrm>
                  <a:off x="181865" y="3087786"/>
                  <a:ext cx="5043276" cy="646331"/>
                </a:xfrm>
                <a:prstGeom prst="rect">
                  <a:avLst/>
                </a:prstGeom>
              </p:spPr>
              <p:txBody>
                <a:bodyPr wrap="square">
                  <a:spAutoFit/>
                </a:bodyPr>
                <a:lstStyle/>
                <a:p>
                  <a:r>
                    <a:rPr lang="en-US" dirty="0"/>
                    <a:t>Gartner research </a:t>
                  </a:r>
                  <a:r>
                    <a:rPr lang="en-US" dirty="0">
                      <a:hlinkClick r:id="rId7"/>
                    </a:rPr>
                    <a:t>’10 essential Practices for success in implementing the Scaled Agile Framework</a:t>
                  </a:r>
                  <a:endParaRPr lang="en-US" dirty="0"/>
                </a:p>
              </p:txBody>
            </p:sp>
            <p:sp>
              <p:nvSpPr>
                <p:cNvPr id="8" name="Rectangle 7"/>
                <p:cNvSpPr/>
                <p:nvPr/>
              </p:nvSpPr>
              <p:spPr>
                <a:xfrm>
                  <a:off x="162810" y="3709369"/>
                  <a:ext cx="4696571" cy="646331"/>
                </a:xfrm>
                <a:prstGeom prst="rect">
                  <a:avLst/>
                </a:prstGeom>
              </p:spPr>
              <p:txBody>
                <a:bodyPr wrap="square">
                  <a:spAutoFit/>
                </a:bodyPr>
                <a:lstStyle/>
                <a:p>
                  <a:r>
                    <a:rPr lang="en-US" dirty="0"/>
                    <a:t>BCG ‘</a:t>
                  </a:r>
                  <a:r>
                    <a:rPr lang="en-US" dirty="0">
                      <a:hlinkClick r:id="rId8"/>
                    </a:rPr>
                    <a:t>Flipping the Odds of Digital transformation Success’</a:t>
                  </a:r>
                  <a:r>
                    <a:rPr lang="en-US" dirty="0"/>
                    <a:t> </a:t>
                  </a:r>
                </a:p>
              </p:txBody>
            </p:sp>
            <p:sp>
              <p:nvSpPr>
                <p:cNvPr id="9" name="Rectangle 8"/>
                <p:cNvSpPr/>
                <p:nvPr/>
              </p:nvSpPr>
              <p:spPr>
                <a:xfrm>
                  <a:off x="162810" y="4311766"/>
                  <a:ext cx="5062331" cy="646331"/>
                </a:xfrm>
                <a:prstGeom prst="rect">
                  <a:avLst/>
                </a:prstGeom>
              </p:spPr>
              <p:txBody>
                <a:bodyPr wrap="square">
                  <a:spAutoFit/>
                </a:bodyPr>
                <a:lstStyle/>
                <a:p>
                  <a:r>
                    <a:rPr lang="en-US" dirty="0"/>
                    <a:t>McKinsey findings ‘</a:t>
                  </a:r>
                  <a:r>
                    <a:rPr lang="en-US" dirty="0">
                      <a:hlinkClick r:id="rId9"/>
                    </a:rPr>
                    <a:t>How to mess up your agile transformation in 7 easy (</a:t>
                  </a:r>
                  <a:r>
                    <a:rPr lang="en-US" dirty="0" err="1">
                      <a:hlinkClick r:id="rId9"/>
                    </a:rPr>
                    <a:t>mis</a:t>
                  </a:r>
                  <a:r>
                    <a:rPr lang="en-US" dirty="0">
                      <a:hlinkClick r:id="rId9"/>
                    </a:rPr>
                    <a:t>) steps</a:t>
                  </a:r>
                  <a:r>
                    <a:rPr lang="en-US" dirty="0" smtClean="0">
                      <a:hlinkClick r:id="rId9"/>
                    </a:rPr>
                    <a:t>’</a:t>
                  </a:r>
                  <a:r>
                    <a:rPr lang="en-US" dirty="0" smtClean="0"/>
                    <a:t>,</a:t>
                  </a:r>
                  <a:endParaRPr lang="en-US" dirty="0"/>
                </a:p>
              </p:txBody>
            </p:sp>
            <p:sp>
              <p:nvSpPr>
                <p:cNvPr id="10" name="Rectangle 9"/>
                <p:cNvSpPr/>
                <p:nvPr/>
              </p:nvSpPr>
              <p:spPr>
                <a:xfrm>
                  <a:off x="162810" y="5034407"/>
                  <a:ext cx="5062331" cy="646331"/>
                </a:xfrm>
                <a:prstGeom prst="rect">
                  <a:avLst/>
                </a:prstGeom>
              </p:spPr>
              <p:txBody>
                <a:bodyPr wrap="square">
                  <a:spAutoFit/>
                </a:bodyPr>
                <a:lstStyle/>
                <a:p>
                  <a:r>
                    <a:rPr lang="en-US" dirty="0">
                      <a:hlinkClick r:id="rId10"/>
                    </a:rPr>
                    <a:t>‘Skills to remain relevant in 21</a:t>
                  </a:r>
                  <a:r>
                    <a:rPr lang="en-US" baseline="30000" dirty="0">
                      <a:hlinkClick r:id="rId10"/>
                    </a:rPr>
                    <a:t>st</a:t>
                  </a:r>
                  <a:r>
                    <a:rPr lang="en-US" dirty="0">
                      <a:hlinkClick r:id="rId10"/>
                    </a:rPr>
                    <a:t> century and enabling High-Performance Digital organizations</a:t>
                  </a:r>
                  <a:r>
                    <a:rPr lang="en-US" dirty="0"/>
                    <a:t>. </a:t>
                  </a:r>
                </a:p>
              </p:txBody>
            </p:sp>
            <p:sp>
              <p:nvSpPr>
                <p:cNvPr id="11" name="Rectangle 10"/>
                <p:cNvSpPr/>
                <p:nvPr/>
              </p:nvSpPr>
              <p:spPr>
                <a:xfrm>
                  <a:off x="181865" y="5680738"/>
                  <a:ext cx="5043276" cy="646331"/>
                </a:xfrm>
                <a:prstGeom prst="rect">
                  <a:avLst/>
                </a:prstGeom>
              </p:spPr>
              <p:txBody>
                <a:bodyPr wrap="square">
                  <a:spAutoFit/>
                </a:bodyPr>
                <a:lstStyle/>
                <a:p>
                  <a:r>
                    <a:rPr lang="en-US" dirty="0"/>
                    <a:t>MIT Sloan Management </a:t>
                  </a:r>
                  <a:r>
                    <a:rPr lang="en-US" dirty="0" smtClean="0"/>
                    <a:t>‘</a:t>
                  </a:r>
                  <a:r>
                    <a:rPr lang="en-US" dirty="0">
                      <a:hlinkClick r:id="rId11"/>
                    </a:rPr>
                    <a:t>No one knows your strategy, not even your top leaders</a:t>
                  </a:r>
                  <a:r>
                    <a:rPr lang="en-US" dirty="0"/>
                    <a:t>’.</a:t>
                  </a:r>
                </a:p>
              </p:txBody>
            </p:sp>
          </p:grpSp>
        </p:grpSp>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l="10275"/>
            <a:stretch/>
          </p:blipFill>
          <p:spPr>
            <a:xfrm rot="195173">
              <a:off x="2573492" y="2037652"/>
              <a:ext cx="2002417" cy="1026636"/>
            </a:xfrm>
            <a:prstGeom prst="round2DiagRect">
              <a:avLst>
                <a:gd name="adj1" fmla="val 8169"/>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24" name="Picture 23"/>
          <p:cNvPicPr>
            <a:picLocks noChangeAspect="1"/>
          </p:cNvPicPr>
          <p:nvPr/>
        </p:nvPicPr>
        <p:blipFill>
          <a:blip r:embed="rId13"/>
          <a:stretch>
            <a:fillRect/>
          </a:stretch>
        </p:blipFill>
        <p:spPr>
          <a:xfrm rot="21198696">
            <a:off x="2981243" y="6190254"/>
            <a:ext cx="2045093" cy="680986"/>
          </a:xfrm>
          <a:prstGeom prst="rect">
            <a:avLst/>
          </a:prstGeom>
        </p:spPr>
      </p:pic>
      <p:pic>
        <p:nvPicPr>
          <p:cNvPr id="20" name="Picture 19"/>
          <p:cNvPicPr>
            <a:picLocks noChangeAspect="1"/>
          </p:cNvPicPr>
          <p:nvPr/>
        </p:nvPicPr>
        <p:blipFill rotWithShape="1">
          <a:blip r:embed="rId14">
            <a:lum bright="70000" contrast="-70000"/>
          </a:blip>
          <a:srcRect t="60615" r="56080" b="10769"/>
          <a:stretch/>
        </p:blipFill>
        <p:spPr>
          <a:xfrm rot="3050288">
            <a:off x="9591221" y="297490"/>
            <a:ext cx="318821" cy="216032"/>
          </a:xfrm>
          <a:prstGeom prst="rect">
            <a:avLst/>
          </a:prstGeom>
        </p:spPr>
      </p:pic>
      <p:pic>
        <p:nvPicPr>
          <p:cNvPr id="21" name="Picture 20"/>
          <p:cNvPicPr>
            <a:picLocks noChangeAspect="1"/>
          </p:cNvPicPr>
          <p:nvPr/>
        </p:nvPicPr>
        <p:blipFill rotWithShape="1">
          <a:blip r:embed="rId14">
            <a:lum bright="70000" contrast="-70000"/>
          </a:blip>
          <a:srcRect t="60615" r="56080" b="10769"/>
          <a:stretch/>
        </p:blipFill>
        <p:spPr>
          <a:xfrm>
            <a:off x="9602934" y="53508"/>
            <a:ext cx="467628" cy="316863"/>
          </a:xfrm>
          <a:prstGeom prst="rect">
            <a:avLst/>
          </a:prstGeom>
        </p:spPr>
      </p:pic>
      <p:pic>
        <p:nvPicPr>
          <p:cNvPr id="25" name="Picture 24"/>
          <p:cNvPicPr>
            <a:picLocks noChangeAspect="1"/>
          </p:cNvPicPr>
          <p:nvPr/>
        </p:nvPicPr>
        <p:blipFill rotWithShape="1">
          <a:blip r:embed="rId14">
            <a:lum bright="70000" contrast="-70000"/>
          </a:blip>
          <a:srcRect t="60615" r="56080" b="10769"/>
          <a:stretch/>
        </p:blipFill>
        <p:spPr>
          <a:xfrm rot="2514165">
            <a:off x="8141928" y="24484"/>
            <a:ext cx="290840" cy="197072"/>
          </a:xfrm>
          <a:prstGeom prst="rect">
            <a:avLst/>
          </a:prstGeom>
        </p:spPr>
      </p:pic>
      <p:pic>
        <p:nvPicPr>
          <p:cNvPr id="26" name="Picture 25"/>
          <p:cNvPicPr>
            <a:picLocks noChangeAspect="1"/>
          </p:cNvPicPr>
          <p:nvPr/>
        </p:nvPicPr>
        <p:blipFill rotWithShape="1">
          <a:blip r:embed="rId14">
            <a:lum bright="70000" contrast="-70000"/>
          </a:blip>
          <a:srcRect t="60615" r="56080" b="10769"/>
          <a:stretch/>
        </p:blipFill>
        <p:spPr>
          <a:xfrm rot="2514165">
            <a:off x="7899617" y="71011"/>
            <a:ext cx="577767" cy="391492"/>
          </a:xfrm>
          <a:prstGeom prst="rect">
            <a:avLst/>
          </a:prstGeom>
        </p:spPr>
      </p:pic>
      <p:grpSp>
        <p:nvGrpSpPr>
          <p:cNvPr id="27" name="Group 26"/>
          <p:cNvGrpSpPr/>
          <p:nvPr/>
        </p:nvGrpSpPr>
        <p:grpSpPr>
          <a:xfrm>
            <a:off x="8036958" y="226340"/>
            <a:ext cx="3451420" cy="2155250"/>
            <a:chOff x="8036958" y="226340"/>
            <a:chExt cx="3451420" cy="2155250"/>
          </a:xfrm>
        </p:grpSpPr>
        <p:pic>
          <p:nvPicPr>
            <p:cNvPr id="36" name="Picture 35"/>
            <p:cNvPicPr>
              <a:picLocks noChangeAspect="1"/>
            </p:cNvPicPr>
            <p:nvPr/>
          </p:nvPicPr>
          <p:blipFill>
            <a:blip r:embed="rId15"/>
            <a:stretch>
              <a:fillRect/>
            </a:stretch>
          </p:blipFill>
          <p:spPr>
            <a:xfrm>
              <a:off x="8324420" y="226340"/>
              <a:ext cx="3163958" cy="2155250"/>
            </a:xfrm>
            <a:prstGeom prst="rect">
              <a:avLst/>
            </a:prstGeom>
          </p:spPr>
        </p:pic>
        <p:sp>
          <p:nvSpPr>
            <p:cNvPr id="17" name="Rectangle 16"/>
            <p:cNvSpPr/>
            <p:nvPr/>
          </p:nvSpPr>
          <p:spPr>
            <a:xfrm rot="20908981">
              <a:off x="8536707" y="344109"/>
              <a:ext cx="2689025" cy="173179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16"/>
            <a:srcRect l="16003" t="22222" r="14492" b="32500"/>
            <a:stretch/>
          </p:blipFill>
          <p:spPr>
            <a:xfrm rot="10632052">
              <a:off x="8036958" y="396462"/>
              <a:ext cx="800100" cy="472523"/>
            </a:xfrm>
            <a:prstGeom prst="rect">
              <a:avLst/>
            </a:prstGeom>
          </p:spPr>
        </p:pic>
      </p:grpSp>
      <p:grpSp>
        <p:nvGrpSpPr>
          <p:cNvPr id="13" name="Group 12"/>
          <p:cNvGrpSpPr/>
          <p:nvPr/>
        </p:nvGrpSpPr>
        <p:grpSpPr>
          <a:xfrm>
            <a:off x="2468568" y="156421"/>
            <a:ext cx="8275227" cy="2097627"/>
            <a:chOff x="2468568" y="156421"/>
            <a:chExt cx="8275227" cy="2097627"/>
          </a:xfrm>
        </p:grpSpPr>
        <p:sp>
          <p:nvSpPr>
            <p:cNvPr id="14" name="Shape 429"/>
            <p:cNvSpPr txBox="1"/>
            <p:nvPr/>
          </p:nvSpPr>
          <p:spPr>
            <a:xfrm>
              <a:off x="2468568" y="156421"/>
              <a:ext cx="8275227" cy="576400"/>
            </a:xfrm>
            <a:prstGeom prst="rect">
              <a:avLst/>
            </a:prstGeom>
            <a:noFill/>
            <a:ln>
              <a:noFill/>
            </a:ln>
          </p:spPr>
          <p:txBody>
            <a:bodyPr wrap="square" lIns="0" tIns="0" rIns="0" bIns="0" anchor="ctr" anchorCtr="0">
              <a:noAutofit/>
            </a:bodyPr>
            <a:lstStyle/>
            <a:p>
              <a:pPr>
                <a:buClr>
                  <a:srgbClr val="37505F"/>
                </a:buClr>
                <a:buSzPct val="25000"/>
              </a:pPr>
              <a:r>
                <a:rPr lang="en-US" sz="3600" b="1" dirty="0">
                  <a:solidFill>
                    <a:srgbClr val="1AA3F5"/>
                  </a:solidFill>
                  <a:latin typeface="Arial"/>
                  <a:sym typeface="Arial"/>
                </a:rPr>
                <a:t>‘agile’ Transformations</a:t>
              </a:r>
            </a:p>
          </p:txBody>
        </p:sp>
        <p:pic>
          <p:nvPicPr>
            <p:cNvPr id="30" name="Picture 29"/>
            <p:cNvPicPr>
              <a:picLocks noChangeAspect="1"/>
            </p:cNvPicPr>
            <p:nvPr/>
          </p:nvPicPr>
          <p:blipFill>
            <a:blip r:embed="rId17"/>
            <a:stretch>
              <a:fillRect/>
            </a:stretch>
          </p:blipFill>
          <p:spPr>
            <a:xfrm>
              <a:off x="5553015" y="930959"/>
              <a:ext cx="2665848" cy="1323089"/>
            </a:xfrm>
            <a:prstGeom prst="rect">
              <a:avLst/>
            </a:prstGeom>
          </p:spPr>
        </p:pic>
      </p:grpSp>
      <p:sp>
        <p:nvSpPr>
          <p:cNvPr id="31" name="TextBox 30"/>
          <p:cNvSpPr txBox="1"/>
          <p:nvPr/>
        </p:nvSpPr>
        <p:spPr>
          <a:xfrm rot="20813304">
            <a:off x="9309996" y="1276615"/>
            <a:ext cx="1932004" cy="369332"/>
          </a:xfrm>
          <a:prstGeom prst="rect">
            <a:avLst/>
          </a:prstGeom>
          <a:noFill/>
        </p:spPr>
        <p:txBody>
          <a:bodyPr wrap="none" rtlCol="0">
            <a:spAutoFit/>
          </a:bodyPr>
          <a:lstStyle/>
          <a:p>
            <a:r>
              <a:rPr lang="en-US" i="1" dirty="0" smtClean="0">
                <a:solidFill>
                  <a:schemeClr val="bg1"/>
                </a:solidFill>
              </a:rPr>
              <a:t>Stormy depression</a:t>
            </a:r>
            <a:endParaRPr lang="en-US" i="1" dirty="0">
              <a:solidFill>
                <a:schemeClr val="bg1"/>
              </a:solidFill>
            </a:endParaRPr>
          </a:p>
        </p:txBody>
      </p:sp>
      <p:pic>
        <p:nvPicPr>
          <p:cNvPr id="15" name="Picture 14">
            <a:hlinkClick r:id="rId18"/>
          </p:cNvPr>
          <p:cNvPicPr>
            <a:picLocks noChangeAspect="1"/>
          </p:cNvPicPr>
          <p:nvPr/>
        </p:nvPicPr>
        <p:blipFill rotWithShape="1">
          <a:blip r:embed="rId19"/>
          <a:srcRect r="8399" b="15107"/>
          <a:stretch/>
        </p:blipFill>
        <p:spPr>
          <a:xfrm rot="21080773">
            <a:off x="461407" y="1219682"/>
            <a:ext cx="2445365" cy="1125757"/>
          </a:xfrm>
          <a:prstGeom prst="rect">
            <a:avLst/>
          </a:prstGeom>
          <a:ln>
            <a:noFill/>
          </a:ln>
          <a:effectLst>
            <a:outerShdw blurRad="292100" dist="139700" dir="2700000" algn="tl" rotWithShape="0">
              <a:srgbClr val="333333">
                <a:alpha val="65000"/>
              </a:srgbClr>
            </a:outerShdw>
          </a:effectLst>
        </p:spPr>
      </p:pic>
      <p:pic>
        <p:nvPicPr>
          <p:cNvPr id="22" name="Picture 4" descr="Afbeeldingsresultaat voor klik hier button">
            <a:hlinkClick r:id="rId18"/>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447884" y="787407"/>
            <a:ext cx="714168" cy="71416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3231601" y="879100"/>
            <a:ext cx="3348070" cy="809604"/>
            <a:chOff x="3144517" y="835558"/>
            <a:chExt cx="3348070" cy="809604"/>
          </a:xfrm>
        </p:grpSpPr>
        <p:grpSp>
          <p:nvGrpSpPr>
            <p:cNvPr id="34" name="Group 33"/>
            <p:cNvGrpSpPr/>
            <p:nvPr/>
          </p:nvGrpSpPr>
          <p:grpSpPr>
            <a:xfrm>
              <a:off x="3847263" y="1087846"/>
              <a:ext cx="2645324" cy="557316"/>
              <a:chOff x="3992747" y="1101622"/>
              <a:chExt cx="2645324" cy="557316"/>
            </a:xfrm>
          </p:grpSpPr>
          <p:sp>
            <p:nvSpPr>
              <p:cNvPr id="28" name="Rounded Rectangle 27"/>
              <p:cNvSpPr/>
              <p:nvPr/>
            </p:nvSpPr>
            <p:spPr>
              <a:xfrm rot="450664">
                <a:off x="3992747" y="1101622"/>
                <a:ext cx="608047" cy="366714"/>
              </a:xfrm>
              <a:prstGeom prst="roundRect">
                <a:avLst>
                  <a:gd name="adj" fmla="val 50000"/>
                </a:avLst>
              </a:prstGeom>
              <a:solidFill>
                <a:srgbClr val="231F20"/>
              </a:solidFill>
              <a:ln>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1"/>
              <a:stretch>
                <a:fillRect/>
              </a:stretch>
            </p:blipFill>
            <p:spPr>
              <a:xfrm rot="381019">
                <a:off x="4104448" y="1208347"/>
                <a:ext cx="2533623" cy="450591"/>
              </a:xfrm>
              <a:prstGeom prst="rect">
                <a:avLst/>
              </a:prstGeom>
            </p:spPr>
          </p:pic>
        </p:grpSp>
        <p:pic>
          <p:nvPicPr>
            <p:cNvPr id="32" name="Picture 31"/>
            <p:cNvPicPr>
              <a:picLocks noChangeAspect="1"/>
            </p:cNvPicPr>
            <p:nvPr/>
          </p:nvPicPr>
          <p:blipFill>
            <a:blip r:embed="rId22"/>
            <a:stretch>
              <a:fillRect/>
            </a:stretch>
          </p:blipFill>
          <p:spPr>
            <a:xfrm>
              <a:off x="3144517" y="835558"/>
              <a:ext cx="689284" cy="689284"/>
            </a:xfrm>
            <a:prstGeom prst="rect">
              <a:avLst/>
            </a:prstGeom>
          </p:spPr>
        </p:pic>
      </p:grpSp>
    </p:spTree>
    <p:extLst>
      <p:ext uri="{BB962C8B-B14F-4D97-AF65-F5344CB8AC3E}">
        <p14:creationId xmlns:p14="http://schemas.microsoft.com/office/powerpoint/2010/main" val="12985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500"/>
                                        <p:tgtEl>
                                          <p:spTgt spid="1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Effect transition="in" filter="fade">
                                      <p:cBhvr>
                                        <p:cTn id="42" dur="500"/>
                                        <p:tgtEl>
                                          <p:spTgt spid="1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2408354" y="165298"/>
            <a:ext cx="2817823" cy="646331"/>
          </a:xfrm>
          <a:prstGeom prst="rect">
            <a:avLst/>
          </a:prstGeom>
          <a:noFill/>
        </p:spPr>
        <p:txBody>
          <a:bodyPr wrap="none" rtlCol="0">
            <a:spAutoFit/>
          </a:bodyPr>
          <a:lstStyle/>
          <a:p>
            <a:r>
              <a:rPr lang="en-US" sz="3600" b="1" dirty="0" smtClean="0">
                <a:solidFill>
                  <a:srgbClr val="1AA3F5"/>
                </a:solidFill>
                <a:latin typeface="Arial"/>
              </a:rPr>
              <a:t>S</a:t>
            </a:r>
            <a:r>
              <a:rPr lang="en-US" sz="3600" b="1" dirty="0" smtClean="0">
                <a:solidFill>
                  <a:srgbClr val="002060"/>
                </a:solidFill>
                <a:latin typeface="Arial"/>
              </a:rPr>
              <a:t>TRA</a:t>
            </a:r>
            <a:r>
              <a:rPr lang="en-US" sz="3600" b="1" dirty="0" smtClean="0">
                <a:solidFill>
                  <a:srgbClr val="1AA3F5"/>
                </a:solidFill>
                <a:latin typeface="Arial"/>
              </a:rPr>
              <a:t>TE</a:t>
            </a:r>
            <a:r>
              <a:rPr lang="en-US" sz="3600" b="1" dirty="0" smtClean="0">
                <a:solidFill>
                  <a:srgbClr val="002060"/>
                </a:solidFill>
                <a:latin typeface="Arial"/>
              </a:rPr>
              <a:t>GIC</a:t>
            </a:r>
            <a:endParaRPr lang="en-US" sz="3600" b="1" dirty="0">
              <a:solidFill>
                <a:srgbClr val="002060"/>
              </a:solidFill>
              <a:latin typeface="Arial"/>
            </a:endParaRPr>
          </a:p>
        </p:txBody>
      </p:sp>
      <p:pic>
        <p:nvPicPr>
          <p:cNvPr id="28" name="Picture 27"/>
          <p:cNvPicPr>
            <a:picLocks noChangeAspect="1"/>
          </p:cNvPicPr>
          <p:nvPr/>
        </p:nvPicPr>
        <p:blipFill rotWithShape="1">
          <a:blip r:embed="rId3">
            <a:lum bright="70000" contrast="-70000"/>
          </a:blip>
          <a:srcRect t="60615" r="56080" b="10769"/>
          <a:stretch/>
        </p:blipFill>
        <p:spPr>
          <a:xfrm rot="2514165">
            <a:off x="8141928" y="24484"/>
            <a:ext cx="290840" cy="197072"/>
          </a:xfrm>
          <a:prstGeom prst="rect">
            <a:avLst/>
          </a:prstGeom>
        </p:spPr>
      </p:pic>
      <p:pic>
        <p:nvPicPr>
          <p:cNvPr id="29" name="Picture 28"/>
          <p:cNvPicPr>
            <a:picLocks noChangeAspect="1"/>
          </p:cNvPicPr>
          <p:nvPr/>
        </p:nvPicPr>
        <p:blipFill rotWithShape="1">
          <a:blip r:embed="rId3">
            <a:lum bright="70000" contrast="-70000"/>
          </a:blip>
          <a:srcRect t="60615" r="56080" b="10769"/>
          <a:stretch/>
        </p:blipFill>
        <p:spPr>
          <a:xfrm rot="2514165">
            <a:off x="8294329" y="34577"/>
            <a:ext cx="290840" cy="197072"/>
          </a:xfrm>
          <a:prstGeom prst="rect">
            <a:avLst/>
          </a:prstGeom>
        </p:spPr>
      </p:pic>
      <p:pic>
        <p:nvPicPr>
          <p:cNvPr id="30" name="Picture 29"/>
          <p:cNvPicPr>
            <a:picLocks noChangeAspect="1"/>
          </p:cNvPicPr>
          <p:nvPr/>
        </p:nvPicPr>
        <p:blipFill rotWithShape="1">
          <a:blip r:embed="rId3">
            <a:lum bright="70000" contrast="-70000"/>
          </a:blip>
          <a:srcRect t="60615" r="56080" b="10769"/>
          <a:stretch/>
        </p:blipFill>
        <p:spPr>
          <a:xfrm rot="2514165">
            <a:off x="8220392" y="196688"/>
            <a:ext cx="290840" cy="197072"/>
          </a:xfrm>
          <a:prstGeom prst="rect">
            <a:avLst/>
          </a:prstGeom>
        </p:spPr>
      </p:pic>
      <p:pic>
        <p:nvPicPr>
          <p:cNvPr id="31" name="Picture 30"/>
          <p:cNvPicPr>
            <a:picLocks noChangeAspect="1"/>
          </p:cNvPicPr>
          <p:nvPr/>
        </p:nvPicPr>
        <p:blipFill rotWithShape="1">
          <a:blip r:embed="rId3">
            <a:lum bright="70000" contrast="-70000"/>
          </a:blip>
          <a:srcRect t="60615" r="56080" b="10769"/>
          <a:stretch/>
        </p:blipFill>
        <p:spPr>
          <a:xfrm rot="2514165">
            <a:off x="8040801" y="136082"/>
            <a:ext cx="209810" cy="142166"/>
          </a:xfrm>
          <a:prstGeom prst="rect">
            <a:avLst/>
          </a:prstGeom>
        </p:spPr>
      </p:pic>
      <p:pic>
        <p:nvPicPr>
          <p:cNvPr id="32" name="Picture 31"/>
          <p:cNvPicPr>
            <a:picLocks noChangeAspect="1"/>
          </p:cNvPicPr>
          <p:nvPr/>
        </p:nvPicPr>
        <p:blipFill rotWithShape="1">
          <a:blip r:embed="rId3">
            <a:lum bright="70000" contrast="-70000"/>
          </a:blip>
          <a:srcRect t="60615" r="56080" b="10769"/>
          <a:stretch/>
        </p:blipFill>
        <p:spPr>
          <a:xfrm rot="2514165">
            <a:off x="8441396" y="197041"/>
            <a:ext cx="209810" cy="142166"/>
          </a:xfrm>
          <a:prstGeom prst="rect">
            <a:avLst/>
          </a:prstGeom>
        </p:spPr>
      </p:pic>
      <p:sp>
        <p:nvSpPr>
          <p:cNvPr id="3" name="TextBox 2"/>
          <p:cNvSpPr txBox="1"/>
          <p:nvPr/>
        </p:nvSpPr>
        <p:spPr>
          <a:xfrm>
            <a:off x="1703350" y="2206101"/>
            <a:ext cx="8415829" cy="2554545"/>
          </a:xfrm>
          <a:prstGeom prst="rect">
            <a:avLst/>
          </a:prstGeom>
          <a:noFill/>
        </p:spPr>
        <p:txBody>
          <a:bodyPr wrap="none" rtlCol="0">
            <a:spAutoFit/>
          </a:bodyPr>
          <a:lstStyle/>
          <a:p>
            <a:pPr algn="ctr"/>
            <a:r>
              <a:rPr lang="en-US" sz="4000" dirty="0" smtClean="0">
                <a:solidFill>
                  <a:srgbClr val="1AA3F5"/>
                </a:solidFill>
              </a:rPr>
              <a:t>“ What are the </a:t>
            </a:r>
            <a:r>
              <a:rPr lang="en-US" sz="4000" b="1" dirty="0" smtClean="0">
                <a:solidFill>
                  <a:srgbClr val="1AA3F5"/>
                </a:solidFill>
              </a:rPr>
              <a:t>top 5 common barriers </a:t>
            </a:r>
            <a:r>
              <a:rPr lang="en-US" sz="4000" dirty="0" smtClean="0">
                <a:solidFill>
                  <a:srgbClr val="1AA3F5"/>
                </a:solidFill>
              </a:rPr>
              <a:t/>
            </a:r>
            <a:br>
              <a:rPr lang="en-US" sz="4000" dirty="0" smtClean="0">
                <a:solidFill>
                  <a:srgbClr val="1AA3F5"/>
                </a:solidFill>
              </a:rPr>
            </a:br>
            <a:r>
              <a:rPr lang="en-US" sz="4000" dirty="0" smtClean="0">
                <a:solidFill>
                  <a:srgbClr val="1AA3F5"/>
                </a:solidFill>
              </a:rPr>
              <a:t>in all of the Industry reports and </a:t>
            </a:r>
            <a:br>
              <a:rPr lang="en-US" sz="4000" dirty="0" smtClean="0">
                <a:solidFill>
                  <a:srgbClr val="1AA3F5"/>
                </a:solidFill>
              </a:rPr>
            </a:br>
            <a:r>
              <a:rPr lang="en-US" sz="4000" dirty="0" smtClean="0">
                <a:solidFill>
                  <a:srgbClr val="1AA3F5"/>
                </a:solidFill>
              </a:rPr>
              <a:t>how does this match the </a:t>
            </a:r>
            <a:br>
              <a:rPr lang="en-US" sz="4000" dirty="0" smtClean="0">
                <a:solidFill>
                  <a:srgbClr val="1AA3F5"/>
                </a:solidFill>
              </a:rPr>
            </a:br>
            <a:r>
              <a:rPr lang="en-US" sz="4000" b="1" dirty="0" smtClean="0">
                <a:solidFill>
                  <a:srgbClr val="1AA3F5"/>
                </a:solidFill>
              </a:rPr>
              <a:t>last 20 years of ABC</a:t>
            </a:r>
            <a:r>
              <a:rPr lang="en-US" sz="4000" dirty="0" smtClean="0">
                <a:solidFill>
                  <a:srgbClr val="1AA3F5"/>
                </a:solidFill>
              </a:rPr>
              <a:t>?”</a:t>
            </a:r>
            <a:endParaRPr lang="en-US" sz="4000" dirty="0">
              <a:solidFill>
                <a:srgbClr val="1AA3F5"/>
              </a:solidFill>
            </a:endParaRPr>
          </a:p>
        </p:txBody>
      </p:sp>
      <p:pic>
        <p:nvPicPr>
          <p:cNvPr id="7" name="Picture 3"/>
          <p:cNvPicPr>
            <a:picLocks noChangeAspect="1"/>
          </p:cNvPicPr>
          <p:nvPr/>
        </p:nvPicPr>
        <p:blipFill>
          <a:blip r:embed="rId4"/>
          <a:srcRect/>
          <a:stretch>
            <a:fillRect/>
          </a:stretch>
        </p:blipFill>
        <p:spPr bwMode="auto">
          <a:xfrm rot="21273256">
            <a:off x="939094" y="367040"/>
            <a:ext cx="3301476" cy="5183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5"/>
          <a:srcRect/>
          <a:stretch>
            <a:fillRect/>
          </a:stretch>
        </p:blipFill>
        <p:spPr bwMode="auto">
          <a:xfrm rot="405543">
            <a:off x="3785519" y="226673"/>
            <a:ext cx="3227016" cy="5221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srcRect/>
          <a:stretch>
            <a:fillRect/>
          </a:stretch>
        </p:blipFill>
        <p:spPr bwMode="auto">
          <a:xfrm rot="215200">
            <a:off x="6974227" y="152977"/>
            <a:ext cx="3361475" cy="538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rot="5879946">
            <a:off x="894947" y="5079259"/>
            <a:ext cx="1125188" cy="2551426"/>
          </a:xfrm>
          <a:prstGeom prst="rect">
            <a:avLst/>
          </a:prstGeom>
        </p:spPr>
      </p:pic>
      <p:sp>
        <p:nvSpPr>
          <p:cNvPr id="10" name="Shape 429"/>
          <p:cNvSpPr txBox="1"/>
          <p:nvPr/>
        </p:nvSpPr>
        <p:spPr>
          <a:xfrm>
            <a:off x="907815" y="5715419"/>
            <a:ext cx="12801600" cy="576400"/>
          </a:xfrm>
          <a:prstGeom prst="rect">
            <a:avLst/>
          </a:prstGeom>
          <a:noFill/>
          <a:ln>
            <a:noFill/>
          </a:ln>
        </p:spPr>
        <p:txBody>
          <a:bodyPr wrap="square" lIns="0" tIns="0" rIns="0" bIns="0" anchor="ctr" anchorCtr="0">
            <a:noAutofit/>
          </a:bodyPr>
          <a:lstStyle/>
          <a:p>
            <a:pPr>
              <a:buClr>
                <a:srgbClr val="37505F"/>
              </a:buClr>
              <a:buSzPct val="25000"/>
            </a:pPr>
            <a:r>
              <a:rPr lang="en-US" sz="2800" dirty="0" smtClean="0">
                <a:solidFill>
                  <a:schemeClr val="accent1">
                    <a:lumMod val="50000"/>
                  </a:schemeClr>
                </a:solidFill>
                <a:sym typeface="Arial"/>
              </a:rPr>
              <a:t>‘…a winning hand in </a:t>
            </a:r>
            <a:r>
              <a:rPr lang="en-US" sz="2800" b="1" dirty="0" smtClean="0">
                <a:solidFill>
                  <a:schemeClr val="accent1">
                    <a:lumMod val="50000"/>
                  </a:schemeClr>
                </a:solidFill>
                <a:sym typeface="Arial"/>
              </a:rPr>
              <a:t>Black-Jack</a:t>
            </a:r>
            <a:r>
              <a:rPr lang="en-US" sz="2800" dirty="0" smtClean="0">
                <a:solidFill>
                  <a:schemeClr val="accent1">
                    <a:lumMod val="50000"/>
                  </a:schemeClr>
                </a:solidFill>
                <a:sym typeface="Arial"/>
              </a:rPr>
              <a:t>….</a:t>
            </a:r>
            <a:r>
              <a:rPr lang="en-US" sz="2800" i="1" dirty="0" smtClean="0">
                <a:solidFill>
                  <a:schemeClr val="accent1">
                    <a:lumMod val="50000"/>
                  </a:schemeClr>
                </a:solidFill>
                <a:sym typeface="Arial"/>
              </a:rPr>
              <a:t>But are you </a:t>
            </a:r>
            <a:r>
              <a:rPr lang="en-US" sz="2800" b="1" i="1" dirty="0" smtClean="0">
                <a:solidFill>
                  <a:schemeClr val="accent1">
                    <a:lumMod val="50000"/>
                  </a:schemeClr>
                </a:solidFill>
                <a:sym typeface="Arial"/>
              </a:rPr>
              <a:t>gambling</a:t>
            </a:r>
            <a:r>
              <a:rPr lang="en-US" sz="2800" i="1" dirty="0" smtClean="0">
                <a:solidFill>
                  <a:schemeClr val="accent1">
                    <a:lumMod val="50000"/>
                  </a:schemeClr>
                </a:solidFill>
                <a:sym typeface="Arial"/>
              </a:rPr>
              <a:t> with YOUR IT?</a:t>
            </a:r>
            <a:r>
              <a:rPr lang="en-US" sz="2800" dirty="0" smtClean="0">
                <a:solidFill>
                  <a:schemeClr val="accent1">
                    <a:lumMod val="50000"/>
                  </a:schemeClr>
                </a:solidFill>
                <a:sym typeface="Arial"/>
              </a:rPr>
              <a:t>...’</a:t>
            </a:r>
            <a:endParaRPr lang="en-US" sz="2800" dirty="0">
              <a:solidFill>
                <a:schemeClr val="accent1">
                  <a:lumMod val="50000"/>
                </a:schemeClr>
              </a:solidFill>
              <a:sym typeface="Arial"/>
            </a:endParaRPr>
          </a:p>
        </p:txBody>
      </p:sp>
      <p:grpSp>
        <p:nvGrpSpPr>
          <p:cNvPr id="16" name="Group 15"/>
          <p:cNvGrpSpPr/>
          <p:nvPr/>
        </p:nvGrpSpPr>
        <p:grpSpPr>
          <a:xfrm>
            <a:off x="3598530" y="934057"/>
            <a:ext cx="3275209" cy="3558611"/>
            <a:chOff x="3598530" y="934057"/>
            <a:chExt cx="3275209" cy="3558611"/>
          </a:xfrm>
        </p:grpSpPr>
        <p:sp>
          <p:nvSpPr>
            <p:cNvPr id="11" name="Rounded Rectangle 10"/>
            <p:cNvSpPr/>
            <p:nvPr/>
          </p:nvSpPr>
          <p:spPr>
            <a:xfrm rot="407908">
              <a:off x="3889328" y="1583986"/>
              <a:ext cx="2984411" cy="2908682"/>
            </a:xfrm>
            <a:prstGeom prst="roundRect">
              <a:avLst>
                <a:gd name="adj" fmla="val 7760"/>
              </a:avLst>
            </a:prstGeom>
            <a:solidFill>
              <a:srgbClr val="5AADE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1. Not </a:t>
              </a:r>
              <a:r>
                <a:rPr lang="en-US" sz="2800" b="1" dirty="0">
                  <a:effectLst>
                    <a:outerShdw blurRad="38100" dist="38100" dir="2700000" algn="tl">
                      <a:srgbClr val="000000">
                        <a:alpha val="43137"/>
                      </a:srgbClr>
                    </a:outerShdw>
                  </a:effectLst>
                </a:rPr>
                <a:t>aligning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the </a:t>
              </a:r>
              <a:r>
                <a:rPr lang="en-US" sz="2800" b="1" dirty="0">
                  <a:effectLst>
                    <a:outerShdw blurRad="38100" dist="38100" dir="2700000" algn="tl">
                      <a:srgbClr val="000000">
                        <a:alpha val="43137"/>
                      </a:srgbClr>
                    </a:outerShdw>
                  </a:effectLst>
                </a:rPr>
                <a:t>initiatives </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to </a:t>
              </a:r>
              <a:r>
                <a:rPr lang="en-US" sz="2800" b="1" dirty="0">
                  <a:effectLst>
                    <a:outerShdw blurRad="38100" dist="38100" dir="2700000" algn="tl">
                      <a:srgbClr val="000000">
                        <a:alpha val="43137"/>
                      </a:srgbClr>
                    </a:outerShdw>
                  </a:effectLst>
                </a:rPr>
                <a:t>strategic priorities and business outcomes</a:t>
              </a:r>
              <a:endParaRPr lang="en-US" sz="2800" dirty="0">
                <a:effectLst>
                  <a:outerShdw blurRad="38100" dist="38100" dir="2700000" algn="tl">
                    <a:srgbClr val="000000">
                      <a:alpha val="43137"/>
                    </a:srgbClr>
                  </a:outerShdw>
                </a:effectLst>
              </a:endParaRPr>
            </a:p>
          </p:txBody>
        </p:sp>
        <p:pic>
          <p:nvPicPr>
            <p:cNvPr id="15" name="Picture 14">
              <a:hlinkClick r:id="rId8"/>
            </p:cNvPr>
            <p:cNvPicPr>
              <a:picLocks noChangeAspect="1"/>
            </p:cNvPicPr>
            <p:nvPr/>
          </p:nvPicPr>
          <p:blipFill rotWithShape="1">
            <a:blip r:embed="rId9"/>
            <a:srcRect r="8399" b="15107"/>
            <a:stretch/>
          </p:blipFill>
          <p:spPr>
            <a:xfrm rot="21080773">
              <a:off x="3598530" y="934057"/>
              <a:ext cx="1495165" cy="688320"/>
            </a:xfrm>
            <a:prstGeom prst="rect">
              <a:avLst/>
            </a:prstGeom>
            <a:ln>
              <a:noFill/>
            </a:ln>
            <a:effectLst>
              <a:outerShdw blurRad="292100" dist="139700" dir="2700000" algn="tl" rotWithShape="0">
                <a:srgbClr val="333333">
                  <a:alpha val="65000"/>
                </a:srgbClr>
              </a:outerShdw>
            </a:effectLst>
          </p:spPr>
        </p:pic>
      </p:grpSp>
      <p:grpSp>
        <p:nvGrpSpPr>
          <p:cNvPr id="18" name="Group 17"/>
          <p:cNvGrpSpPr/>
          <p:nvPr/>
        </p:nvGrpSpPr>
        <p:grpSpPr>
          <a:xfrm>
            <a:off x="10025920" y="2697315"/>
            <a:ext cx="2166080" cy="1029855"/>
            <a:chOff x="10025920" y="2792565"/>
            <a:chExt cx="2166080" cy="1029855"/>
          </a:xfrm>
        </p:grpSpPr>
        <p:pic>
          <p:nvPicPr>
            <p:cNvPr id="12" name="Picture 11">
              <a:hlinkClick r:id="rId10"/>
            </p:cNvPr>
            <p:cNvPicPr>
              <a:picLocks noChangeAspect="1"/>
            </p:cNvPicPr>
            <p:nvPr/>
          </p:nvPicPr>
          <p:blipFill>
            <a:blip r:embed="rId11"/>
            <a:stretch>
              <a:fillRect/>
            </a:stretch>
          </p:blipFill>
          <p:spPr>
            <a:xfrm>
              <a:off x="10025920" y="3090992"/>
              <a:ext cx="2023204" cy="731428"/>
            </a:xfrm>
            <a:prstGeom prst="rect">
              <a:avLst/>
            </a:prstGeom>
            <a:ln>
              <a:noFill/>
            </a:ln>
            <a:effectLst>
              <a:outerShdw blurRad="292100" dist="76200" dir="2700000" algn="tl" rotWithShape="0">
                <a:srgbClr val="333333">
                  <a:alpha val="65000"/>
                </a:srgbClr>
              </a:outerShdw>
            </a:effectLst>
          </p:spPr>
        </p:pic>
        <p:pic>
          <p:nvPicPr>
            <p:cNvPr id="17" name="Picture 4" descr="Afbeeldingsresultaat voor klik hier button">
              <a:hlinkClick r:id="rId10"/>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77832" y="2792565"/>
              <a:ext cx="714168" cy="714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0025920" y="3727170"/>
            <a:ext cx="2168672" cy="1000680"/>
            <a:chOff x="10023328" y="3853775"/>
            <a:chExt cx="2168672" cy="1000680"/>
          </a:xfrm>
        </p:grpSpPr>
        <p:pic>
          <p:nvPicPr>
            <p:cNvPr id="13" name="Picture 12">
              <a:hlinkClick r:id="rId13"/>
            </p:cNvPr>
            <p:cNvPicPr>
              <a:picLocks noChangeAspect="1"/>
            </p:cNvPicPr>
            <p:nvPr/>
          </p:nvPicPr>
          <p:blipFill>
            <a:blip r:embed="rId14"/>
            <a:stretch>
              <a:fillRect/>
            </a:stretch>
          </p:blipFill>
          <p:spPr>
            <a:xfrm>
              <a:off x="10023328" y="4122090"/>
              <a:ext cx="2025796" cy="732365"/>
            </a:xfrm>
            <a:prstGeom prst="rect">
              <a:avLst/>
            </a:prstGeom>
            <a:ln>
              <a:noFill/>
            </a:ln>
            <a:effectLst>
              <a:outerShdw blurRad="292100" dist="76200" dir="2700000" algn="tl" rotWithShape="0">
                <a:srgbClr val="333333">
                  <a:alpha val="65000"/>
                </a:srgbClr>
              </a:outerShdw>
            </a:effectLst>
          </p:spPr>
        </p:pic>
        <p:pic>
          <p:nvPicPr>
            <p:cNvPr id="20" name="Picture 4" descr="Afbeeldingsresultaat voor klik hier button">
              <a:hlinkClick r:id="rId13"/>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77832" y="3853775"/>
              <a:ext cx="714168" cy="71416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15"/>
          <a:stretch>
            <a:fillRect/>
          </a:stretch>
        </p:blipFill>
        <p:spPr>
          <a:xfrm rot="21198696">
            <a:off x="2981243" y="6190254"/>
            <a:ext cx="2045093" cy="680986"/>
          </a:xfrm>
          <a:prstGeom prst="rect">
            <a:avLst/>
          </a:prstGeom>
        </p:spPr>
      </p:pic>
      <p:grpSp>
        <p:nvGrpSpPr>
          <p:cNvPr id="19" name="Group 18"/>
          <p:cNvGrpSpPr/>
          <p:nvPr/>
        </p:nvGrpSpPr>
        <p:grpSpPr>
          <a:xfrm rot="21416886">
            <a:off x="1152431" y="1575160"/>
            <a:ext cx="3016112" cy="3107399"/>
            <a:chOff x="4797003" y="2949667"/>
            <a:chExt cx="3016112" cy="3107399"/>
          </a:xfrm>
        </p:grpSpPr>
        <p:pic>
          <p:nvPicPr>
            <p:cNvPr id="23" name="Picture 22"/>
            <p:cNvPicPr>
              <a:picLocks noChangeAspect="1"/>
            </p:cNvPicPr>
            <p:nvPr/>
          </p:nvPicPr>
          <p:blipFill>
            <a:blip r:embed="rId16"/>
            <a:stretch>
              <a:fillRect/>
            </a:stretch>
          </p:blipFill>
          <p:spPr>
            <a:xfrm>
              <a:off x="4797003" y="2949667"/>
              <a:ext cx="3016112" cy="3107399"/>
            </a:xfrm>
            <a:prstGeom prst="rect">
              <a:avLst/>
            </a:prstGeom>
          </p:spPr>
        </p:pic>
        <p:sp>
          <p:nvSpPr>
            <p:cNvPr id="24" name="TextBox 23"/>
            <p:cNvSpPr txBox="1"/>
            <p:nvPr/>
          </p:nvSpPr>
          <p:spPr>
            <a:xfrm rot="21408210">
              <a:off x="4965590" y="3573237"/>
              <a:ext cx="2494593" cy="2031325"/>
            </a:xfrm>
            <a:prstGeom prst="rect">
              <a:avLst/>
            </a:prstGeom>
            <a:noFill/>
          </p:spPr>
          <p:txBody>
            <a:bodyPr wrap="none" rtlCol="0">
              <a:spAutoFit/>
            </a:bodyPr>
            <a:lstStyle/>
            <a:p>
              <a:pPr algn="ctr"/>
              <a:r>
                <a:rPr lang="en-US" dirty="0" smtClean="0">
                  <a:latin typeface="Comic Sans MS" panose="030F0702030302020204" pitchFamily="66" charset="0"/>
                </a:rPr>
                <a:t>Get the </a:t>
              </a:r>
              <a:r>
                <a:rPr lang="en-US" b="1" dirty="0" err="1" smtClean="0">
                  <a:latin typeface="Comic Sans MS" panose="030F0702030302020204" pitchFamily="66" charset="0"/>
                </a:rPr>
                <a:t>CobIT</a:t>
              </a:r>
              <a:r>
                <a:rPr lang="en-US" b="1" dirty="0" smtClean="0">
                  <a:latin typeface="Comic Sans MS" panose="030F0702030302020204" pitchFamily="66" charset="0"/>
                </a:rPr>
                <a:t> </a:t>
              </a:r>
              <a:br>
                <a:rPr lang="en-US" b="1" dirty="0" smtClean="0">
                  <a:latin typeface="Comic Sans MS" panose="030F0702030302020204" pitchFamily="66" charset="0"/>
                </a:rPr>
              </a:br>
              <a:r>
                <a:rPr lang="en-US" b="1" dirty="0" smtClean="0">
                  <a:latin typeface="Comic Sans MS" panose="030F0702030302020204" pitchFamily="66" charset="0"/>
                </a:rPr>
                <a:t>goals cascade </a:t>
              </a:r>
              <a:r>
                <a:rPr lang="en-US" dirty="0" smtClean="0">
                  <a:latin typeface="Comic Sans MS" panose="030F0702030302020204" pitchFamily="66" charset="0"/>
                </a:rPr>
                <a:t>and</a:t>
              </a:r>
              <a:br>
                <a:rPr lang="en-US" dirty="0" smtClean="0">
                  <a:latin typeface="Comic Sans MS" panose="030F0702030302020204" pitchFamily="66" charset="0"/>
                </a:rPr>
              </a:br>
              <a:r>
                <a:rPr lang="en-US" dirty="0" smtClean="0">
                  <a:latin typeface="Comic Sans MS" panose="030F0702030302020204" pitchFamily="66" charset="0"/>
                </a:rPr>
                <a:t>go and explore key</a:t>
              </a:r>
              <a:br>
                <a:rPr lang="en-US" dirty="0" smtClean="0">
                  <a:latin typeface="Comic Sans MS" panose="030F0702030302020204" pitchFamily="66" charset="0"/>
                </a:rPr>
              </a:br>
              <a:r>
                <a:rPr lang="en-US" b="1" dirty="0" smtClean="0">
                  <a:latin typeface="Comic Sans MS" panose="030F0702030302020204" pitchFamily="66" charset="0"/>
                </a:rPr>
                <a:t>goals</a:t>
              </a:r>
              <a:r>
                <a:rPr lang="en-US" dirty="0" smtClean="0">
                  <a:latin typeface="Comic Sans MS" panose="030F0702030302020204" pitchFamily="66" charset="0"/>
                </a:rPr>
                <a:t> from different </a:t>
              </a:r>
              <a:br>
                <a:rPr lang="en-US" dirty="0" smtClean="0">
                  <a:latin typeface="Comic Sans MS" panose="030F0702030302020204" pitchFamily="66" charset="0"/>
                </a:rPr>
              </a:br>
              <a:r>
                <a:rPr lang="en-US" dirty="0" smtClean="0">
                  <a:latin typeface="Comic Sans MS" panose="030F0702030302020204" pitchFamily="66" charset="0"/>
                </a:rPr>
                <a:t>business units.</a:t>
              </a:r>
              <a:br>
                <a:rPr lang="en-US" dirty="0" smtClean="0">
                  <a:latin typeface="Comic Sans MS" panose="030F0702030302020204" pitchFamily="66" charset="0"/>
                </a:rPr>
              </a:br>
              <a:r>
                <a:rPr lang="en-US" dirty="0" smtClean="0">
                  <a:latin typeface="Comic Sans MS" panose="030F0702030302020204" pitchFamily="66" charset="0"/>
                </a:rPr>
                <a:t>Identify </a:t>
              </a:r>
              <a:r>
                <a:rPr lang="en-US" b="1" dirty="0" smtClean="0">
                  <a:latin typeface="Comic Sans MS" panose="030F0702030302020204" pitchFamily="66" charset="0"/>
                </a:rPr>
                <a:t>priorities</a:t>
              </a:r>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latin typeface="Comic Sans MS" panose="030F0702030302020204" pitchFamily="66" charset="0"/>
                </a:rPr>
                <a:t>&amp; </a:t>
              </a:r>
              <a:r>
                <a:rPr lang="en-US" b="1" dirty="0" smtClean="0">
                  <a:latin typeface="Comic Sans MS" panose="030F0702030302020204" pitchFamily="66" charset="0"/>
                </a:rPr>
                <a:t>conflicts</a:t>
              </a:r>
              <a:endParaRPr lang="en-US" b="1" dirty="0">
                <a:latin typeface="Comic Sans MS" panose="030F0702030302020204" pitchFamily="66" charset="0"/>
              </a:endParaRPr>
            </a:p>
          </p:txBody>
        </p:sp>
        <p:sp>
          <p:nvSpPr>
            <p:cNvPr id="25" name="TextBox 24"/>
            <p:cNvSpPr txBox="1"/>
            <p:nvPr/>
          </p:nvSpPr>
          <p:spPr>
            <a:xfrm>
              <a:off x="4831383" y="3264027"/>
              <a:ext cx="729687"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Tip2</a:t>
              </a:r>
              <a:endParaRPr lang="en-US" sz="2400" dirty="0">
                <a:solidFill>
                  <a:srgbClr val="FF0000"/>
                </a:solidFill>
                <a:latin typeface="AR BLANCA" panose="02000000000000000000" pitchFamily="2" charset="0"/>
              </a:endParaRPr>
            </a:p>
          </p:txBody>
        </p:sp>
      </p:grpSp>
      <p:sp>
        <p:nvSpPr>
          <p:cNvPr id="26" name="Freeform 25"/>
          <p:cNvSpPr/>
          <p:nvPr/>
        </p:nvSpPr>
        <p:spPr>
          <a:xfrm>
            <a:off x="2058485" y="4176377"/>
            <a:ext cx="1385047" cy="149434"/>
          </a:xfrm>
          <a:custGeom>
            <a:avLst/>
            <a:gdLst>
              <a:gd name="connsiteX0" fmla="*/ 0 w 1385047"/>
              <a:gd name="connsiteY0" fmla="*/ 149434 h 149434"/>
              <a:gd name="connsiteX1" fmla="*/ 40341 w 1385047"/>
              <a:gd name="connsiteY1" fmla="*/ 122540 h 149434"/>
              <a:gd name="connsiteX2" fmla="*/ 121023 w 1385047"/>
              <a:gd name="connsiteY2" fmla="*/ 95646 h 149434"/>
              <a:gd name="connsiteX3" fmla="*/ 349623 w 1385047"/>
              <a:gd name="connsiteY3" fmla="*/ 55305 h 149434"/>
              <a:gd name="connsiteX4" fmla="*/ 995082 w 1385047"/>
              <a:gd name="connsiteY4" fmla="*/ 28411 h 149434"/>
              <a:gd name="connsiteX5" fmla="*/ 1102659 w 1385047"/>
              <a:gd name="connsiteY5" fmla="*/ 14964 h 149434"/>
              <a:gd name="connsiteX6" fmla="*/ 1169894 w 1385047"/>
              <a:gd name="connsiteY6" fmla="*/ 1516 h 149434"/>
              <a:gd name="connsiteX7" fmla="*/ 1385047 w 1385047"/>
              <a:gd name="connsiteY7" fmla="*/ 1516 h 1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047" h="149434">
                <a:moveTo>
                  <a:pt x="0" y="149434"/>
                </a:moveTo>
                <a:cubicBezTo>
                  <a:pt x="13447" y="140469"/>
                  <a:pt x="25573" y="129104"/>
                  <a:pt x="40341" y="122540"/>
                </a:cubicBezTo>
                <a:cubicBezTo>
                  <a:pt x="66246" y="111026"/>
                  <a:pt x="94129" y="104611"/>
                  <a:pt x="121023" y="95646"/>
                </a:cubicBezTo>
                <a:cubicBezTo>
                  <a:pt x="204883" y="67693"/>
                  <a:pt x="221652" y="59433"/>
                  <a:pt x="349623" y="55305"/>
                </a:cubicBezTo>
                <a:cubicBezTo>
                  <a:pt x="842774" y="39397"/>
                  <a:pt x="627697" y="50022"/>
                  <a:pt x="995082" y="28411"/>
                </a:cubicBezTo>
                <a:cubicBezTo>
                  <a:pt x="1030941" y="23929"/>
                  <a:pt x="1066941" y="20459"/>
                  <a:pt x="1102659" y="14964"/>
                </a:cubicBezTo>
                <a:cubicBezTo>
                  <a:pt x="1125249" y="11489"/>
                  <a:pt x="1147064" y="2603"/>
                  <a:pt x="1169894" y="1516"/>
                </a:cubicBezTo>
                <a:cubicBezTo>
                  <a:pt x="1241530" y="-1896"/>
                  <a:pt x="1313329" y="1516"/>
                  <a:pt x="1385047" y="1516"/>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rot="244975">
            <a:off x="7084885" y="1604824"/>
            <a:ext cx="3191850" cy="3037946"/>
            <a:chOff x="9239568" y="3413724"/>
            <a:chExt cx="3191850" cy="3037946"/>
          </a:xfrm>
        </p:grpSpPr>
        <p:sp>
          <p:nvSpPr>
            <p:cNvPr id="4" name="Rounded Rectangle 3"/>
            <p:cNvSpPr/>
            <p:nvPr/>
          </p:nvSpPr>
          <p:spPr>
            <a:xfrm>
              <a:off x="9239568" y="3413724"/>
              <a:ext cx="3104393" cy="2944885"/>
            </a:xfrm>
            <a:prstGeom prst="roundRect">
              <a:avLst>
                <a:gd name="adj" fmla="val 8036"/>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17"/>
            <a:srcRect b="22435"/>
            <a:stretch/>
          </p:blipFill>
          <p:spPr>
            <a:xfrm>
              <a:off x="9279220" y="3689921"/>
              <a:ext cx="3152198" cy="481951"/>
            </a:xfrm>
            <a:prstGeom prst="rect">
              <a:avLst/>
            </a:prstGeom>
          </p:spPr>
        </p:pic>
        <p:sp>
          <p:nvSpPr>
            <p:cNvPr id="34" name="Rectangle 33"/>
            <p:cNvSpPr/>
            <p:nvPr/>
          </p:nvSpPr>
          <p:spPr>
            <a:xfrm>
              <a:off x="9240606" y="4266456"/>
              <a:ext cx="3137762" cy="2185214"/>
            </a:xfrm>
            <a:prstGeom prst="rect">
              <a:avLst/>
            </a:prstGeom>
          </p:spPr>
          <p:txBody>
            <a:bodyPr wrap="square">
              <a:spAutoFit/>
            </a:bodyPr>
            <a:lstStyle/>
            <a:p>
              <a:pPr algn="ctr"/>
              <a:r>
                <a:rPr lang="en-US" sz="1400" dirty="0">
                  <a:latin typeface="Crimson"/>
                </a:rPr>
                <a:t>The CEO was shocked at the results. Only </a:t>
              </a:r>
              <a:r>
                <a:rPr lang="en-US" sz="1400" b="1" dirty="0">
                  <a:latin typeface="Crimson"/>
                </a:rPr>
                <a:t>one-quarter </a:t>
              </a:r>
              <a:r>
                <a:rPr lang="en-US" sz="1400" b="1" dirty="0" smtClean="0">
                  <a:latin typeface="Crimson"/>
                </a:rPr>
                <a:t>of </a:t>
              </a:r>
              <a:r>
                <a:rPr lang="en-US" sz="1400" b="1" dirty="0">
                  <a:latin typeface="Crimson"/>
                </a:rPr>
                <a:t>the managers </a:t>
              </a:r>
              <a:r>
                <a:rPr lang="en-US" sz="1400" dirty="0">
                  <a:latin typeface="Crimson"/>
                </a:rPr>
                <a:t>surveyed could </a:t>
              </a:r>
              <a:r>
                <a:rPr lang="en-US" sz="1400" b="1" dirty="0">
                  <a:latin typeface="Crimson"/>
                </a:rPr>
                <a:t>list three of the company’s five strategic priorities</a:t>
              </a:r>
              <a:r>
                <a:rPr lang="en-US" sz="1400" dirty="0">
                  <a:latin typeface="Crimson"/>
                </a:rPr>
                <a:t>. Even worse, </a:t>
              </a:r>
              <a:r>
                <a:rPr lang="en-US" sz="1600" b="1" dirty="0">
                  <a:latin typeface="Crimson"/>
                </a:rPr>
                <a:t>one-third of the leaders charged with implementing the company’s strategy could not list even </a:t>
              </a:r>
              <a:r>
                <a:rPr lang="en-US" sz="1600" b="1" i="1" dirty="0">
                  <a:latin typeface="Crimson"/>
                </a:rPr>
                <a:t>one</a:t>
              </a:r>
              <a:r>
                <a:rPr lang="en-US" sz="1600" b="1" dirty="0">
                  <a:latin typeface="Crimson"/>
                </a:rPr>
                <a:t>.</a:t>
              </a:r>
              <a:endParaRPr lang="en-US" sz="1600" b="1" dirty="0"/>
            </a:p>
          </p:txBody>
        </p:sp>
      </p:grpSp>
      <p:pic>
        <p:nvPicPr>
          <p:cNvPr id="36" name="Picture 35"/>
          <p:cNvPicPr>
            <a:picLocks noChangeAspect="1"/>
          </p:cNvPicPr>
          <p:nvPr/>
        </p:nvPicPr>
        <p:blipFill>
          <a:blip r:embed="rId18"/>
          <a:stretch>
            <a:fillRect/>
          </a:stretch>
        </p:blipFill>
        <p:spPr>
          <a:xfrm>
            <a:off x="171536" y="2206101"/>
            <a:ext cx="1402202" cy="1358016"/>
          </a:xfrm>
          <a:prstGeom prst="rect">
            <a:avLst/>
          </a:prstGeom>
        </p:spPr>
      </p:pic>
    </p:spTree>
    <p:extLst>
      <p:ext uri="{BB962C8B-B14F-4D97-AF65-F5344CB8AC3E}">
        <p14:creationId xmlns:p14="http://schemas.microsoft.com/office/powerpoint/2010/main" val="17655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p:bldP spid="10"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408354" y="165298"/>
            <a:ext cx="1518364" cy="646331"/>
          </a:xfrm>
          <a:prstGeom prst="rect">
            <a:avLst/>
          </a:prstGeom>
          <a:noFill/>
        </p:spPr>
        <p:txBody>
          <a:bodyPr wrap="none" rtlCol="0">
            <a:spAutoFit/>
          </a:bodyPr>
          <a:lstStyle/>
          <a:p>
            <a:r>
              <a:rPr lang="en-US" sz="3600" b="1" dirty="0" smtClean="0">
                <a:solidFill>
                  <a:srgbClr val="1AA3F5"/>
                </a:solidFill>
                <a:latin typeface="Arial"/>
              </a:rPr>
              <a:t>VOCR</a:t>
            </a:r>
            <a:endParaRPr lang="en-US" sz="3600" b="1" dirty="0">
              <a:solidFill>
                <a:srgbClr val="002060"/>
              </a:solidFill>
              <a:latin typeface="Arial"/>
            </a:endParaRPr>
          </a:p>
        </p:txBody>
      </p:sp>
      <p:pic>
        <p:nvPicPr>
          <p:cNvPr id="18" name="Picture 17"/>
          <p:cNvPicPr>
            <a:picLocks noChangeAspect="1"/>
          </p:cNvPicPr>
          <p:nvPr/>
        </p:nvPicPr>
        <p:blipFill rotWithShape="1">
          <a:blip r:embed="rId3"/>
          <a:srcRect l="21885" t="16606" r="21558" b="10492"/>
          <a:stretch/>
        </p:blipFill>
        <p:spPr>
          <a:xfrm>
            <a:off x="4504358" y="1086475"/>
            <a:ext cx="6111917" cy="4198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p:cNvGrpSpPr/>
          <p:nvPr/>
        </p:nvGrpSpPr>
        <p:grpSpPr>
          <a:xfrm>
            <a:off x="1154626" y="1100989"/>
            <a:ext cx="3304013" cy="4207580"/>
            <a:chOff x="8888570" y="1422305"/>
            <a:chExt cx="3304013" cy="4207580"/>
          </a:xfrm>
        </p:grpSpPr>
        <p:pic>
          <p:nvPicPr>
            <p:cNvPr id="4" name="Picture 3"/>
            <p:cNvPicPr>
              <a:picLocks noChangeAspect="1"/>
            </p:cNvPicPr>
            <p:nvPr/>
          </p:nvPicPr>
          <p:blipFill>
            <a:blip r:embed="rId4"/>
            <a:stretch>
              <a:fillRect/>
            </a:stretch>
          </p:blipFill>
          <p:spPr>
            <a:xfrm>
              <a:off x="8888570" y="1422305"/>
              <a:ext cx="3225940" cy="4198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9020790" y="4556760"/>
              <a:ext cx="1188720" cy="678700"/>
            </a:xfrm>
            <a:prstGeom prst="rect">
              <a:avLst/>
            </a:prstGeom>
            <a:solidFill>
              <a:srgbClr val="734277">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9144583" y="1474901"/>
              <a:ext cx="3048000" cy="4154984"/>
            </a:xfrm>
            <a:prstGeom prst="rect">
              <a:avLst/>
            </a:prstGeom>
          </p:spPr>
          <p:txBody>
            <a:bodyPr wrap="square">
              <a:spAutoFit/>
            </a:bodyPr>
            <a:lstStyle/>
            <a:p>
              <a:r>
                <a:rPr lang="en-US" sz="2000" i="1" dirty="0" smtClean="0">
                  <a:solidFill>
                    <a:schemeClr val="bg1"/>
                  </a:solidFill>
                  <a:latin typeface="Open Sans"/>
                </a:rPr>
                <a:t>“       </a:t>
              </a:r>
              <a:r>
                <a:rPr lang="en-US" sz="2000" i="1" dirty="0" smtClean="0">
                  <a:solidFill>
                    <a:schemeClr val="bg1"/>
                  </a:solidFill>
                  <a:effectLst>
                    <a:outerShdw blurRad="38100" dist="38100" dir="2700000" algn="tl">
                      <a:srgbClr val="000000">
                        <a:alpha val="43137"/>
                      </a:srgbClr>
                    </a:outerShdw>
                  </a:effectLst>
                  <a:latin typeface="Open Sans"/>
                </a:rPr>
                <a:t>A </a:t>
              </a:r>
              <a:r>
                <a:rPr lang="en-US" sz="2000" i="1" dirty="0">
                  <a:solidFill>
                    <a:schemeClr val="bg1"/>
                  </a:solidFill>
                  <a:effectLst>
                    <a:outerShdw blurRad="38100" dist="38100" dir="2700000" algn="tl">
                      <a:srgbClr val="000000">
                        <a:alpha val="43137"/>
                      </a:srgbClr>
                    </a:outerShdw>
                  </a:effectLst>
                  <a:latin typeface="Open Sans"/>
                </a:rPr>
                <a:t>means </a:t>
              </a:r>
              <a:r>
                <a:rPr lang="en-US" sz="2000" i="1" dirty="0">
                  <a:solidFill>
                    <a:schemeClr val="bg1"/>
                  </a:solidFill>
                  <a:latin typeface="Open Sans"/>
                </a:rPr>
                <a:t>of </a:t>
              </a:r>
              <a:r>
                <a:rPr lang="en-US" sz="2000" i="1" dirty="0" smtClean="0">
                  <a:solidFill>
                    <a:schemeClr val="bg1"/>
                  </a:solidFill>
                  <a:latin typeface="Open Sans"/>
                </a:rPr>
                <a:t/>
              </a:r>
              <a:br>
                <a:rPr lang="en-US" sz="2000" i="1" dirty="0" smtClean="0">
                  <a:solidFill>
                    <a:schemeClr val="bg1"/>
                  </a:solidFill>
                  <a:latin typeface="Open Sans"/>
                </a:rPr>
              </a:br>
              <a:r>
                <a:rPr lang="en-US" sz="2000" i="1" dirty="0" smtClean="0">
                  <a:solidFill>
                    <a:schemeClr val="bg1"/>
                  </a:solidFill>
                  <a:latin typeface="Open Sans"/>
                </a:rPr>
                <a:t>           enabling</a:t>
              </a:r>
              <a:r>
                <a:rPr lang="en-US" sz="2000" i="1" dirty="0">
                  <a:solidFill>
                    <a:schemeClr val="bg1"/>
                  </a:solidFill>
                  <a:latin typeface="Open Sans"/>
                </a:rPr>
                <a:t> </a:t>
              </a:r>
              <a:endParaRPr lang="en-US" sz="2000" i="1" dirty="0" smtClean="0">
                <a:solidFill>
                  <a:schemeClr val="bg1"/>
                </a:solidFill>
                <a:latin typeface="Open Sans"/>
              </a:endParaRPr>
            </a:p>
            <a:p>
              <a:r>
                <a:rPr lang="en-US" sz="2000" b="1" i="1" dirty="0" smtClean="0">
                  <a:solidFill>
                    <a:srgbClr val="FFC000"/>
                  </a:solidFill>
                  <a:effectLst>
                    <a:outerShdw blurRad="38100" dist="38100" dir="2700000" algn="tl">
                      <a:srgbClr val="000000">
                        <a:alpha val="43137"/>
                      </a:srgbClr>
                    </a:outerShdw>
                  </a:effectLst>
                  <a:latin typeface="Open Sans"/>
                </a:rPr>
                <a:t>               VALUE </a:t>
              </a:r>
            </a:p>
            <a:p>
              <a:r>
                <a:rPr lang="en-US" sz="2000" i="1" dirty="0" smtClean="0">
                  <a:solidFill>
                    <a:schemeClr val="bg1"/>
                  </a:solidFill>
                  <a:latin typeface="Open Sans"/>
                </a:rPr>
                <a:t>          </a:t>
              </a:r>
              <a:r>
                <a:rPr lang="en-US" sz="2400" b="1" i="1" dirty="0" smtClean="0">
                  <a:solidFill>
                    <a:schemeClr val="bg1"/>
                  </a:solidFill>
                  <a:latin typeface="Open Sans"/>
                </a:rPr>
                <a:t>co-creation </a:t>
              </a:r>
              <a:r>
                <a:rPr lang="en-US" sz="2000" i="1" dirty="0" smtClean="0">
                  <a:solidFill>
                    <a:schemeClr val="bg1"/>
                  </a:solidFill>
                  <a:latin typeface="Open Sans"/>
                </a:rPr>
                <a:t/>
              </a:r>
              <a:br>
                <a:rPr lang="en-US" sz="2000" i="1" dirty="0" smtClean="0">
                  <a:solidFill>
                    <a:schemeClr val="bg1"/>
                  </a:solidFill>
                  <a:latin typeface="Open Sans"/>
                </a:rPr>
              </a:br>
              <a:r>
                <a:rPr lang="en-US" sz="2000" i="1" dirty="0" smtClean="0">
                  <a:solidFill>
                    <a:schemeClr val="bg1"/>
                  </a:solidFill>
                  <a:latin typeface="Open Sans"/>
                </a:rPr>
                <a:t>           by facilitating </a:t>
              </a:r>
            </a:p>
            <a:p>
              <a:r>
                <a:rPr lang="en-US" sz="2000" b="1" i="1" dirty="0" smtClean="0">
                  <a:solidFill>
                    <a:srgbClr val="FFC000"/>
                  </a:solidFill>
                  <a:latin typeface="Open Sans"/>
                </a:rPr>
                <a:t>           </a:t>
              </a:r>
              <a:r>
                <a:rPr lang="en-US" sz="2000" b="1" i="1" dirty="0" smtClean="0">
                  <a:solidFill>
                    <a:srgbClr val="FFC000"/>
                  </a:solidFill>
                  <a:effectLst>
                    <a:outerShdw blurRad="38100" dist="38100" dir="2700000" algn="tl">
                      <a:srgbClr val="000000">
                        <a:alpha val="43137"/>
                      </a:srgbClr>
                    </a:outerShdw>
                  </a:effectLst>
                  <a:latin typeface="Open Sans"/>
                </a:rPr>
                <a:t>OUTCOMES</a:t>
              </a:r>
              <a:r>
                <a:rPr lang="en-US" sz="2000" i="1" dirty="0">
                  <a:solidFill>
                    <a:srgbClr val="FFC000"/>
                  </a:solidFill>
                  <a:effectLst>
                    <a:outerShdw blurRad="38100" dist="38100" dir="2700000" algn="tl">
                      <a:srgbClr val="000000">
                        <a:alpha val="43137"/>
                      </a:srgbClr>
                    </a:outerShdw>
                  </a:effectLst>
                  <a:latin typeface="Open Sans"/>
                </a:rPr>
                <a:t> </a:t>
              </a:r>
              <a:endParaRPr lang="en-US" sz="2000" i="1" dirty="0" smtClean="0">
                <a:solidFill>
                  <a:srgbClr val="FFC000"/>
                </a:solidFill>
                <a:effectLst>
                  <a:outerShdw blurRad="38100" dist="38100" dir="2700000" algn="tl">
                    <a:srgbClr val="000000">
                      <a:alpha val="43137"/>
                    </a:srgbClr>
                  </a:outerShdw>
                </a:effectLst>
                <a:latin typeface="Open Sans"/>
              </a:endParaRPr>
            </a:p>
            <a:p>
              <a:r>
                <a:rPr lang="en-US" sz="2000" i="1" dirty="0" smtClean="0">
                  <a:solidFill>
                    <a:schemeClr val="bg1"/>
                  </a:solidFill>
                  <a:latin typeface="Open Sans"/>
                </a:rPr>
                <a:t>        that </a:t>
              </a:r>
              <a:r>
                <a:rPr lang="en-US" sz="2000" i="1" dirty="0">
                  <a:solidFill>
                    <a:schemeClr val="bg1"/>
                  </a:solidFill>
                  <a:latin typeface="Open Sans"/>
                </a:rPr>
                <a:t>customers </a:t>
              </a:r>
              <a:endParaRPr lang="en-US" sz="2000" i="1" dirty="0" smtClean="0">
                <a:solidFill>
                  <a:schemeClr val="bg1"/>
                </a:solidFill>
                <a:latin typeface="Open Sans"/>
              </a:endParaRPr>
            </a:p>
            <a:p>
              <a:r>
                <a:rPr lang="en-US" sz="2000" i="1" dirty="0" smtClean="0">
                  <a:solidFill>
                    <a:schemeClr val="bg1"/>
                  </a:solidFill>
                  <a:latin typeface="Open Sans"/>
                </a:rPr>
                <a:t>      want  to </a:t>
              </a:r>
              <a:r>
                <a:rPr lang="en-US" sz="2000" i="1" dirty="0">
                  <a:solidFill>
                    <a:schemeClr val="bg1"/>
                  </a:solidFill>
                  <a:latin typeface="Open Sans"/>
                </a:rPr>
                <a:t>achieve, </a:t>
              </a:r>
              <a:endParaRPr lang="en-US" sz="2000" i="1" dirty="0" smtClean="0">
                <a:solidFill>
                  <a:schemeClr val="bg1"/>
                </a:solidFill>
                <a:latin typeface="Open Sans"/>
              </a:endParaRPr>
            </a:p>
            <a:p>
              <a:r>
                <a:rPr lang="en-US" sz="2000" i="1" dirty="0" smtClean="0">
                  <a:solidFill>
                    <a:schemeClr val="bg1"/>
                  </a:solidFill>
                  <a:latin typeface="Open Sans"/>
                </a:rPr>
                <a:t>            without </a:t>
              </a:r>
              <a:r>
                <a:rPr lang="en-US" sz="2000" i="1" dirty="0">
                  <a:solidFill>
                    <a:schemeClr val="bg1"/>
                  </a:solidFill>
                  <a:latin typeface="Open Sans"/>
                </a:rPr>
                <a:t>the </a:t>
              </a:r>
              <a:r>
                <a:rPr lang="en-US" sz="2000" i="1" dirty="0" smtClean="0">
                  <a:solidFill>
                    <a:schemeClr val="bg1"/>
                  </a:solidFill>
                  <a:latin typeface="Open Sans"/>
                </a:rPr>
                <a:t>  </a:t>
              </a:r>
            </a:p>
            <a:p>
              <a:r>
                <a:rPr lang="en-US" sz="2000" i="1" dirty="0">
                  <a:solidFill>
                    <a:schemeClr val="bg1"/>
                  </a:solidFill>
                  <a:latin typeface="Open Sans"/>
                </a:rPr>
                <a:t> </a:t>
              </a:r>
              <a:r>
                <a:rPr lang="en-US" sz="2000" i="1" dirty="0" smtClean="0">
                  <a:solidFill>
                    <a:schemeClr val="bg1"/>
                  </a:solidFill>
                  <a:latin typeface="Open Sans"/>
                </a:rPr>
                <a:t>    customer </a:t>
              </a:r>
              <a:r>
                <a:rPr lang="en-US" sz="2000" i="1" dirty="0">
                  <a:solidFill>
                    <a:schemeClr val="bg1"/>
                  </a:solidFill>
                  <a:latin typeface="Open Sans"/>
                </a:rPr>
                <a:t>having </a:t>
              </a:r>
              <a:endParaRPr lang="en-US" sz="2000" i="1" dirty="0" smtClean="0">
                <a:solidFill>
                  <a:schemeClr val="bg1"/>
                </a:solidFill>
                <a:latin typeface="Open Sans"/>
              </a:endParaRPr>
            </a:p>
            <a:p>
              <a:r>
                <a:rPr lang="en-US" sz="2000" i="1" dirty="0" smtClean="0">
                  <a:solidFill>
                    <a:schemeClr val="bg1"/>
                  </a:solidFill>
                  <a:latin typeface="Open Sans"/>
                </a:rPr>
                <a:t>     to </a:t>
              </a:r>
              <a:r>
                <a:rPr lang="en-US" sz="2000" i="1" dirty="0">
                  <a:solidFill>
                    <a:schemeClr val="bg1"/>
                  </a:solidFill>
                  <a:latin typeface="Open Sans"/>
                </a:rPr>
                <a:t>manage </a:t>
              </a:r>
              <a:r>
                <a:rPr lang="en-US" sz="2000" i="1" dirty="0" smtClean="0">
                  <a:solidFill>
                    <a:schemeClr val="bg1"/>
                  </a:solidFill>
                  <a:latin typeface="Open Sans"/>
                </a:rPr>
                <a:t>specific</a:t>
              </a:r>
            </a:p>
            <a:p>
              <a:r>
                <a:rPr lang="en-US" sz="2000" b="1" i="1" dirty="0" smtClean="0">
                  <a:solidFill>
                    <a:srgbClr val="FFC000"/>
                  </a:solidFill>
                  <a:latin typeface="Open Sans"/>
                </a:rPr>
                <a:t>         </a:t>
              </a:r>
              <a:r>
                <a:rPr lang="en-US" sz="2000" b="1" i="1" dirty="0" smtClean="0">
                  <a:solidFill>
                    <a:srgbClr val="FFC000"/>
                  </a:solidFill>
                  <a:effectLst>
                    <a:outerShdw blurRad="38100" dist="38100" dir="2700000" algn="tl">
                      <a:srgbClr val="000000">
                        <a:alpha val="43137"/>
                      </a:srgbClr>
                    </a:outerShdw>
                  </a:effectLst>
                  <a:latin typeface="Open Sans"/>
                </a:rPr>
                <a:t>COSTS </a:t>
              </a:r>
              <a:r>
                <a:rPr lang="en-US" sz="2000" i="1" dirty="0" smtClean="0">
                  <a:solidFill>
                    <a:schemeClr val="bg1"/>
                  </a:solidFill>
                  <a:effectLst>
                    <a:outerShdw blurRad="38100" dist="38100" dir="2700000" algn="tl">
                      <a:srgbClr val="000000">
                        <a:alpha val="43137"/>
                      </a:srgbClr>
                    </a:outerShdw>
                  </a:effectLst>
                  <a:latin typeface="Open Sans"/>
                </a:rPr>
                <a:t> </a:t>
              </a:r>
            </a:p>
            <a:p>
              <a:r>
                <a:rPr lang="en-US" sz="2000" i="1" dirty="0">
                  <a:solidFill>
                    <a:schemeClr val="bg1"/>
                  </a:solidFill>
                  <a:latin typeface="Open Sans"/>
                </a:rPr>
                <a:t> </a:t>
              </a:r>
              <a:r>
                <a:rPr lang="en-US" sz="2000" i="1" dirty="0" smtClean="0">
                  <a:solidFill>
                    <a:schemeClr val="bg1"/>
                  </a:solidFill>
                  <a:latin typeface="Open Sans"/>
                </a:rPr>
                <a:t>                  and</a:t>
              </a:r>
              <a:r>
                <a:rPr lang="en-US" sz="2000" i="1" dirty="0">
                  <a:solidFill>
                    <a:schemeClr val="bg1"/>
                  </a:solidFill>
                  <a:latin typeface="Open Sans"/>
                </a:rPr>
                <a:t> </a:t>
              </a:r>
              <a:r>
                <a:rPr lang="en-US" sz="2000" b="1" i="1" dirty="0" smtClean="0">
                  <a:solidFill>
                    <a:srgbClr val="FFC000"/>
                  </a:solidFill>
                  <a:effectLst>
                    <a:outerShdw blurRad="38100" dist="38100" dir="2700000" algn="tl">
                      <a:srgbClr val="000000">
                        <a:alpha val="43137"/>
                      </a:srgbClr>
                    </a:outerShdw>
                  </a:effectLst>
                  <a:latin typeface="Open Sans"/>
                </a:rPr>
                <a:t>RISKS</a:t>
              </a:r>
              <a:r>
                <a:rPr lang="en-US" sz="2000" i="1" dirty="0">
                  <a:solidFill>
                    <a:schemeClr val="bg1"/>
                  </a:solidFill>
                  <a:latin typeface="Open Sans"/>
                </a:rPr>
                <a:t>.”</a:t>
              </a:r>
            </a:p>
          </p:txBody>
        </p:sp>
      </p:grpSp>
      <p:pic>
        <p:nvPicPr>
          <p:cNvPr id="7" name="Picture 6"/>
          <p:cNvPicPr>
            <a:picLocks noChangeAspect="1"/>
          </p:cNvPicPr>
          <p:nvPr/>
        </p:nvPicPr>
        <p:blipFill>
          <a:blip r:embed="rId5"/>
          <a:stretch>
            <a:fillRect/>
          </a:stretch>
        </p:blipFill>
        <p:spPr>
          <a:xfrm>
            <a:off x="-184090" y="437928"/>
            <a:ext cx="6237457" cy="3857562"/>
          </a:xfrm>
          <a:prstGeom prst="rect">
            <a:avLst/>
          </a:prstGeom>
        </p:spPr>
      </p:pic>
      <p:grpSp>
        <p:nvGrpSpPr>
          <p:cNvPr id="9" name="Group 8"/>
          <p:cNvGrpSpPr/>
          <p:nvPr/>
        </p:nvGrpSpPr>
        <p:grpSpPr>
          <a:xfrm>
            <a:off x="3788809" y="4938404"/>
            <a:ext cx="2550632" cy="1929749"/>
            <a:chOff x="237604" y="2708303"/>
            <a:chExt cx="2550632" cy="1929749"/>
          </a:xfrm>
        </p:grpSpPr>
        <p:pic>
          <p:nvPicPr>
            <p:cNvPr id="10" name="Picture 9">
              <a:hlinkClick r:id="rId6"/>
            </p:cNvPr>
            <p:cNvPicPr>
              <a:picLocks noChangeAspect="1"/>
            </p:cNvPicPr>
            <p:nvPr/>
          </p:nvPicPr>
          <p:blipFill rotWithShape="1">
            <a:blip r:embed="rId7"/>
            <a:srcRect b="10143"/>
            <a:stretch/>
          </p:blipFill>
          <p:spPr>
            <a:xfrm rot="439521">
              <a:off x="237604" y="2708303"/>
              <a:ext cx="2271255" cy="1595309"/>
            </a:xfrm>
            <a:prstGeom prst="rect">
              <a:avLst/>
            </a:prstGeom>
            <a:ln>
              <a:noFill/>
            </a:ln>
            <a:effectLst>
              <a:outerShdw blurRad="292100" dist="139700" dir="2700000" algn="tl" rotWithShape="0">
                <a:srgbClr val="333333">
                  <a:alpha val="65000"/>
                </a:srgbClr>
              </a:outerShdw>
            </a:effectLst>
          </p:spPr>
        </p:pic>
        <p:pic>
          <p:nvPicPr>
            <p:cNvPr id="11" name="Picture 4" descr="Afbeeldingsresultaat voor klik hier button">
              <a:hlinkClick r:id="rId6"/>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9259" y="3759075"/>
              <a:ext cx="878977" cy="87897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9"/>
          <a:stretch>
            <a:fillRect/>
          </a:stretch>
        </p:blipFill>
        <p:spPr>
          <a:xfrm rot="21058362">
            <a:off x="475518" y="3946988"/>
            <a:ext cx="2931626" cy="2648980"/>
          </a:xfrm>
          <a:prstGeom prst="round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rot="21138894">
            <a:off x="6412159" y="4918351"/>
            <a:ext cx="2694038" cy="1810371"/>
            <a:chOff x="7969031" y="4570182"/>
            <a:chExt cx="2694038" cy="1810371"/>
          </a:xfrm>
        </p:grpSpPr>
        <p:pic>
          <p:nvPicPr>
            <p:cNvPr id="15" name="Picture 14">
              <a:hlinkClick r:id="rId10"/>
            </p:cNvPr>
            <p:cNvPicPr>
              <a:picLocks noChangeAspect="1"/>
            </p:cNvPicPr>
            <p:nvPr/>
          </p:nvPicPr>
          <p:blipFill>
            <a:blip r:embed="rId11"/>
            <a:stretch>
              <a:fillRect/>
            </a:stretch>
          </p:blipFill>
          <p:spPr>
            <a:xfrm>
              <a:off x="7969031" y="4570182"/>
              <a:ext cx="2347163" cy="1585097"/>
            </a:xfrm>
            <a:prstGeom prst="rect">
              <a:avLst/>
            </a:prstGeom>
            <a:ln>
              <a:noFill/>
            </a:ln>
            <a:effectLst>
              <a:outerShdw blurRad="292100" dist="139700" dir="2700000" algn="tl" rotWithShape="0">
                <a:srgbClr val="333333">
                  <a:alpha val="65000"/>
                </a:srgbClr>
              </a:outerShdw>
            </a:effectLst>
          </p:spPr>
        </p:pic>
        <p:pic>
          <p:nvPicPr>
            <p:cNvPr id="16" name="Picture 4" descr="Afbeeldingsresultaat voor klik hier button">
              <a:hlinkClick r:id="rId10"/>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4092" y="5501576"/>
              <a:ext cx="878977" cy="8789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9357316" y="2095369"/>
            <a:ext cx="3016112" cy="3107399"/>
            <a:chOff x="4794764" y="2991667"/>
            <a:chExt cx="3016112" cy="3107399"/>
          </a:xfrm>
        </p:grpSpPr>
        <p:pic>
          <p:nvPicPr>
            <p:cNvPr id="19" name="Picture 18"/>
            <p:cNvPicPr>
              <a:picLocks noChangeAspect="1"/>
            </p:cNvPicPr>
            <p:nvPr/>
          </p:nvPicPr>
          <p:blipFill>
            <a:blip r:embed="rId12"/>
            <a:stretch>
              <a:fillRect/>
            </a:stretch>
          </p:blipFill>
          <p:spPr>
            <a:xfrm>
              <a:off x="4794764" y="2991667"/>
              <a:ext cx="3016112" cy="3107399"/>
            </a:xfrm>
            <a:prstGeom prst="rect">
              <a:avLst/>
            </a:prstGeom>
          </p:spPr>
        </p:pic>
        <p:sp>
          <p:nvSpPr>
            <p:cNvPr id="13" name="TextBox 12"/>
            <p:cNvSpPr txBox="1"/>
            <p:nvPr/>
          </p:nvSpPr>
          <p:spPr>
            <a:xfrm rot="21408210">
              <a:off x="5003950" y="3656386"/>
              <a:ext cx="2392001" cy="2123658"/>
            </a:xfrm>
            <a:prstGeom prst="rect">
              <a:avLst/>
            </a:prstGeom>
            <a:noFill/>
          </p:spPr>
          <p:txBody>
            <a:bodyPr wrap="none" rtlCol="0">
              <a:spAutoFit/>
            </a:bodyPr>
            <a:lstStyle/>
            <a:p>
              <a:pPr algn="ctr"/>
              <a:r>
                <a:rPr lang="en-US" dirty="0">
                  <a:latin typeface="Comic Sans MS" panose="030F0702030302020204" pitchFamily="66" charset="0"/>
                </a:rPr>
                <a:t>M</a:t>
              </a:r>
              <a:r>
                <a:rPr lang="en-US" dirty="0" smtClean="0">
                  <a:latin typeface="Comic Sans MS" panose="030F0702030302020204" pitchFamily="66" charset="0"/>
                </a:rPr>
                <a:t>ake Monday</a:t>
              </a:r>
              <a:br>
                <a:rPr lang="en-US" dirty="0" smtClean="0">
                  <a:latin typeface="Comic Sans MS" panose="030F0702030302020204" pitchFamily="66" charset="0"/>
                </a:rPr>
              </a:br>
              <a:r>
                <a:rPr lang="en-US" dirty="0" smtClean="0">
                  <a:latin typeface="Comic Sans MS" panose="030F0702030302020204" pitchFamily="66" charset="0"/>
                </a:rPr>
                <a:t>“</a:t>
              </a:r>
              <a:r>
                <a:rPr lang="en-US" b="1" dirty="0" smtClean="0">
                  <a:latin typeface="Comic Sans MS" panose="030F0702030302020204" pitchFamily="66" charset="0"/>
                </a:rPr>
                <a:t>Go and meet </a:t>
              </a:r>
              <a:br>
                <a:rPr lang="en-US" b="1" dirty="0" smtClean="0">
                  <a:latin typeface="Comic Sans MS" panose="030F0702030302020204" pitchFamily="66" charset="0"/>
                </a:rPr>
              </a:br>
              <a:r>
                <a:rPr lang="en-US" b="1" dirty="0" smtClean="0">
                  <a:latin typeface="Comic Sans MS" panose="030F0702030302020204" pitchFamily="66" charset="0"/>
                </a:rPr>
                <a:t>a user day!”</a:t>
              </a:r>
              <a:r>
                <a:rPr lang="en-US" dirty="0" smtClean="0">
                  <a:latin typeface="Comic Sans MS" panose="030F0702030302020204" pitchFamily="66" charset="0"/>
                </a:rPr>
                <a:t/>
              </a:r>
              <a:br>
                <a:rPr lang="en-US" dirty="0" smtClean="0">
                  <a:latin typeface="Comic Sans MS" panose="030F0702030302020204" pitchFamily="66" charset="0"/>
                </a:rPr>
              </a:br>
              <a:r>
                <a:rPr lang="en-US" dirty="0" smtClean="0">
                  <a:latin typeface="Comic Sans MS" panose="030F0702030302020204" pitchFamily="66" charset="0"/>
                </a:rPr>
                <a:t>Send everybody into</a:t>
              </a:r>
              <a:br>
                <a:rPr lang="en-US" dirty="0" smtClean="0">
                  <a:latin typeface="Comic Sans MS" panose="030F0702030302020204" pitchFamily="66" charset="0"/>
                </a:rPr>
              </a:br>
              <a:r>
                <a:rPr lang="en-US" dirty="0" smtClean="0">
                  <a:latin typeface="Comic Sans MS" panose="030F0702030302020204" pitchFamily="66" charset="0"/>
                </a:rPr>
                <a:t>the business for </a:t>
              </a:r>
              <a:br>
                <a:rPr lang="en-US" dirty="0" smtClean="0">
                  <a:latin typeface="Comic Sans MS" panose="030F0702030302020204" pitchFamily="66" charset="0"/>
                </a:rPr>
              </a:br>
              <a:r>
                <a:rPr lang="en-US" dirty="0" smtClean="0">
                  <a:latin typeface="Comic Sans MS" panose="030F0702030302020204" pitchFamily="66" charset="0"/>
                </a:rPr>
                <a:t>one day.</a:t>
              </a:r>
              <a:br>
                <a:rPr lang="en-US" dirty="0" smtClean="0">
                  <a:latin typeface="Comic Sans MS" panose="030F0702030302020204" pitchFamily="66" charset="0"/>
                </a:rPr>
              </a:br>
              <a:r>
                <a:rPr lang="en-US" sz="2000" dirty="0" smtClean="0">
                  <a:latin typeface="Comic Sans MS" panose="030F0702030302020204" pitchFamily="66" charset="0"/>
                </a:rPr>
                <a:t>Explore </a:t>
              </a:r>
              <a:r>
                <a:rPr lang="en-US" sz="2000" b="1" dirty="0" smtClean="0">
                  <a:latin typeface="Comic Sans MS" panose="030F0702030302020204" pitchFamily="66" charset="0"/>
                </a:rPr>
                <a:t>VOCR</a:t>
              </a:r>
              <a:r>
                <a:rPr lang="en-US" sz="2000" dirty="0" smtClean="0">
                  <a:latin typeface="Comic Sans MS" panose="030F0702030302020204" pitchFamily="66" charset="0"/>
                </a:rPr>
                <a:t>!</a:t>
              </a:r>
              <a:endParaRPr lang="en-US" sz="2000" dirty="0">
                <a:latin typeface="Comic Sans MS" panose="030F0702030302020204" pitchFamily="66" charset="0"/>
              </a:endParaRPr>
            </a:p>
          </p:txBody>
        </p:sp>
        <p:sp>
          <p:nvSpPr>
            <p:cNvPr id="8" name="TextBox 7"/>
            <p:cNvSpPr txBox="1"/>
            <p:nvPr/>
          </p:nvSpPr>
          <p:spPr>
            <a:xfrm>
              <a:off x="4928464" y="3322015"/>
              <a:ext cx="708848" cy="461665"/>
            </a:xfrm>
            <a:prstGeom prst="rect">
              <a:avLst/>
            </a:prstGeom>
            <a:noFill/>
          </p:spPr>
          <p:txBody>
            <a:bodyPr wrap="none" rtlCol="0">
              <a:spAutoFit/>
            </a:bodyPr>
            <a:lstStyle/>
            <a:p>
              <a:r>
                <a:rPr lang="en-US" sz="2400" dirty="0" smtClean="0">
                  <a:solidFill>
                    <a:srgbClr val="FF0000"/>
                  </a:solidFill>
                  <a:latin typeface="AR BLANCA" panose="02000000000000000000" pitchFamily="2" charset="0"/>
                </a:rPr>
                <a:t>Tip3</a:t>
              </a:r>
              <a:endParaRPr lang="en-US" sz="2400" dirty="0">
                <a:solidFill>
                  <a:srgbClr val="FF0000"/>
                </a:solidFill>
                <a:latin typeface="AR BLANCA" panose="02000000000000000000" pitchFamily="2" charset="0"/>
              </a:endParaRPr>
            </a:p>
          </p:txBody>
        </p:sp>
      </p:grpSp>
      <p:sp>
        <p:nvSpPr>
          <p:cNvPr id="21" name="Freeform 20"/>
          <p:cNvSpPr/>
          <p:nvPr/>
        </p:nvSpPr>
        <p:spPr>
          <a:xfrm>
            <a:off x="9971314" y="4746346"/>
            <a:ext cx="1888379" cy="173410"/>
          </a:xfrm>
          <a:custGeom>
            <a:avLst/>
            <a:gdLst>
              <a:gd name="connsiteX0" fmla="*/ 0 w 1385047"/>
              <a:gd name="connsiteY0" fmla="*/ 149434 h 149434"/>
              <a:gd name="connsiteX1" fmla="*/ 40341 w 1385047"/>
              <a:gd name="connsiteY1" fmla="*/ 122540 h 149434"/>
              <a:gd name="connsiteX2" fmla="*/ 121023 w 1385047"/>
              <a:gd name="connsiteY2" fmla="*/ 95646 h 149434"/>
              <a:gd name="connsiteX3" fmla="*/ 349623 w 1385047"/>
              <a:gd name="connsiteY3" fmla="*/ 55305 h 149434"/>
              <a:gd name="connsiteX4" fmla="*/ 995082 w 1385047"/>
              <a:gd name="connsiteY4" fmla="*/ 28411 h 149434"/>
              <a:gd name="connsiteX5" fmla="*/ 1102659 w 1385047"/>
              <a:gd name="connsiteY5" fmla="*/ 14964 h 149434"/>
              <a:gd name="connsiteX6" fmla="*/ 1169894 w 1385047"/>
              <a:gd name="connsiteY6" fmla="*/ 1516 h 149434"/>
              <a:gd name="connsiteX7" fmla="*/ 1385047 w 1385047"/>
              <a:gd name="connsiteY7" fmla="*/ 1516 h 1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5047" h="149434">
                <a:moveTo>
                  <a:pt x="0" y="149434"/>
                </a:moveTo>
                <a:cubicBezTo>
                  <a:pt x="13447" y="140469"/>
                  <a:pt x="25573" y="129104"/>
                  <a:pt x="40341" y="122540"/>
                </a:cubicBezTo>
                <a:cubicBezTo>
                  <a:pt x="66246" y="111026"/>
                  <a:pt x="94129" y="104611"/>
                  <a:pt x="121023" y="95646"/>
                </a:cubicBezTo>
                <a:cubicBezTo>
                  <a:pt x="204883" y="67693"/>
                  <a:pt x="221652" y="59433"/>
                  <a:pt x="349623" y="55305"/>
                </a:cubicBezTo>
                <a:cubicBezTo>
                  <a:pt x="842774" y="39397"/>
                  <a:pt x="627697" y="50022"/>
                  <a:pt x="995082" y="28411"/>
                </a:cubicBezTo>
                <a:cubicBezTo>
                  <a:pt x="1030941" y="23929"/>
                  <a:pt x="1066941" y="20459"/>
                  <a:pt x="1102659" y="14964"/>
                </a:cubicBezTo>
                <a:cubicBezTo>
                  <a:pt x="1125249" y="11489"/>
                  <a:pt x="1147064" y="2603"/>
                  <a:pt x="1169894" y="1516"/>
                </a:cubicBezTo>
                <a:cubicBezTo>
                  <a:pt x="1241530" y="-1896"/>
                  <a:pt x="1313329" y="1516"/>
                  <a:pt x="1385047" y="1516"/>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13">
            <a:lum bright="70000" contrast="-70000"/>
          </a:blip>
          <a:srcRect t="60615" r="56080" b="10769"/>
          <a:stretch/>
        </p:blipFill>
        <p:spPr>
          <a:xfrm rot="2514165">
            <a:off x="8141928" y="24484"/>
            <a:ext cx="290840" cy="197072"/>
          </a:xfrm>
          <a:prstGeom prst="rect">
            <a:avLst/>
          </a:prstGeom>
        </p:spPr>
      </p:pic>
      <p:pic>
        <p:nvPicPr>
          <p:cNvPr id="23" name="Picture 22"/>
          <p:cNvPicPr>
            <a:picLocks noChangeAspect="1"/>
          </p:cNvPicPr>
          <p:nvPr/>
        </p:nvPicPr>
        <p:blipFill rotWithShape="1">
          <a:blip r:embed="rId13">
            <a:lum bright="70000" contrast="-70000"/>
          </a:blip>
          <a:srcRect t="60615" r="56080" b="10769"/>
          <a:stretch/>
        </p:blipFill>
        <p:spPr>
          <a:xfrm rot="2514165">
            <a:off x="8295518" y="-98535"/>
            <a:ext cx="290840" cy="197072"/>
          </a:xfrm>
          <a:prstGeom prst="rect">
            <a:avLst/>
          </a:prstGeom>
        </p:spPr>
      </p:pic>
      <p:pic>
        <p:nvPicPr>
          <p:cNvPr id="25" name="Picture 24"/>
          <p:cNvPicPr>
            <a:picLocks noChangeAspect="1"/>
          </p:cNvPicPr>
          <p:nvPr/>
        </p:nvPicPr>
        <p:blipFill rotWithShape="1">
          <a:blip r:embed="rId13">
            <a:lum bright="70000" contrast="-70000"/>
          </a:blip>
          <a:srcRect t="60615" r="56080" b="10769"/>
          <a:stretch/>
        </p:blipFill>
        <p:spPr>
          <a:xfrm rot="2514165">
            <a:off x="7925392" y="27224"/>
            <a:ext cx="209810" cy="142166"/>
          </a:xfrm>
          <a:prstGeom prst="rect">
            <a:avLst/>
          </a:prstGeom>
        </p:spPr>
      </p:pic>
      <p:pic>
        <p:nvPicPr>
          <p:cNvPr id="26" name="Picture 25"/>
          <p:cNvPicPr>
            <a:picLocks noChangeAspect="1"/>
          </p:cNvPicPr>
          <p:nvPr/>
        </p:nvPicPr>
        <p:blipFill rotWithShape="1">
          <a:blip r:embed="rId13">
            <a:lum bright="70000" contrast="-70000"/>
          </a:blip>
          <a:srcRect t="60615" r="56080" b="10769"/>
          <a:stretch/>
        </p:blipFill>
        <p:spPr>
          <a:xfrm rot="2514165">
            <a:off x="8582823" y="35643"/>
            <a:ext cx="209810" cy="142166"/>
          </a:xfrm>
          <a:prstGeom prst="rect">
            <a:avLst/>
          </a:prstGeom>
        </p:spPr>
      </p:pic>
      <p:grpSp>
        <p:nvGrpSpPr>
          <p:cNvPr id="28" name="Group 27"/>
          <p:cNvGrpSpPr/>
          <p:nvPr/>
        </p:nvGrpSpPr>
        <p:grpSpPr>
          <a:xfrm>
            <a:off x="9159923" y="5179991"/>
            <a:ext cx="2258847" cy="1366885"/>
            <a:chOff x="9159923" y="5179991"/>
            <a:chExt cx="2258847" cy="1366885"/>
          </a:xfrm>
        </p:grpSpPr>
        <p:pic>
          <p:nvPicPr>
            <p:cNvPr id="14" name="Picture 13">
              <a:hlinkClick r:id="rId14"/>
            </p:cNvPr>
            <p:cNvPicPr>
              <a:picLocks noChangeAspect="1"/>
            </p:cNvPicPr>
            <p:nvPr/>
          </p:nvPicPr>
          <p:blipFill>
            <a:blip r:embed="rId15"/>
            <a:stretch>
              <a:fillRect/>
            </a:stretch>
          </p:blipFill>
          <p:spPr>
            <a:xfrm rot="21349968">
              <a:off x="9357316" y="5472101"/>
              <a:ext cx="2061454" cy="1074775"/>
            </a:xfrm>
            <a:prstGeom prst="rect">
              <a:avLst/>
            </a:prstGeom>
            <a:ln>
              <a:noFill/>
            </a:ln>
            <a:effectLst>
              <a:outerShdw blurRad="292100" dist="139700" dir="2700000" algn="tl" rotWithShape="0">
                <a:srgbClr val="333333">
                  <a:alpha val="65000"/>
                </a:srgbClr>
              </a:outerShdw>
            </a:effectLst>
          </p:spPr>
        </p:pic>
        <p:pic>
          <p:nvPicPr>
            <p:cNvPr id="27" name="Picture 4" descr="Afbeeldingsresultaat voor klik hier button">
              <a:hlinkClick r:id="rId14"/>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38894">
              <a:off x="9159923" y="5179991"/>
              <a:ext cx="878977" cy="8789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15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22924</TotalTime>
  <Words>5611</Words>
  <Application>Microsoft Office PowerPoint</Application>
  <PresentationFormat>Widescreen</PresentationFormat>
  <Paragraphs>343</Paragraphs>
  <Slides>21</Slides>
  <Notes>21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21</vt:i4>
      </vt:variant>
    </vt:vector>
  </HeadingPairs>
  <TitlesOfParts>
    <vt:vector size="39" baseType="lpstr">
      <vt:lpstr>ＭＳ Ｐゴシック</vt:lpstr>
      <vt:lpstr>AR BLANCA</vt:lpstr>
      <vt:lpstr>AR CENA</vt:lpstr>
      <vt:lpstr>Arial</vt:lpstr>
      <vt:lpstr>Arial</vt:lpstr>
      <vt:lpstr>Bradley Hand ITC</vt:lpstr>
      <vt:lpstr>Calibri</vt:lpstr>
      <vt:lpstr>Calibri Light</vt:lpstr>
      <vt:lpstr>Chronicle SSm</vt:lpstr>
      <vt:lpstr>Comic Sans MS</vt:lpstr>
      <vt:lpstr>Corbel</vt:lpstr>
      <vt:lpstr>Crimson</vt:lpstr>
      <vt:lpstr>Muli</vt:lpstr>
      <vt:lpstr>Open Sans</vt:lpstr>
      <vt:lpstr>raleway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Wilkinson</dc:creator>
  <cp:lastModifiedBy>Eddy Peters</cp:lastModifiedBy>
  <cp:revision>274</cp:revision>
  <dcterms:created xsi:type="dcterms:W3CDTF">2021-11-30T08:11:02Z</dcterms:created>
  <dcterms:modified xsi:type="dcterms:W3CDTF">2022-01-11T15:50:53Z</dcterms:modified>
</cp:coreProperties>
</file>